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107"/>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61" r:id="rId35"/>
    <p:sldId id="462" r:id="rId36"/>
    <p:sldId id="411" r:id="rId37"/>
    <p:sldId id="415" r:id="rId38"/>
    <p:sldId id="410" r:id="rId39"/>
    <p:sldId id="414" r:id="rId40"/>
    <p:sldId id="418" r:id="rId41"/>
    <p:sldId id="424" r:id="rId42"/>
    <p:sldId id="421" r:id="rId43"/>
    <p:sldId id="425" r:id="rId44"/>
    <p:sldId id="422" r:id="rId45"/>
    <p:sldId id="430" r:id="rId46"/>
    <p:sldId id="429" r:id="rId47"/>
    <p:sldId id="427" r:id="rId48"/>
    <p:sldId id="432" r:id="rId49"/>
    <p:sldId id="431" r:id="rId50"/>
    <p:sldId id="428" r:id="rId51"/>
    <p:sldId id="435" r:id="rId52"/>
    <p:sldId id="436" r:id="rId53"/>
    <p:sldId id="423" r:id="rId54"/>
    <p:sldId id="426" r:id="rId55"/>
    <p:sldId id="438" r:id="rId56"/>
    <p:sldId id="437" r:id="rId57"/>
    <p:sldId id="439" r:id="rId58"/>
    <p:sldId id="433" r:id="rId59"/>
    <p:sldId id="442" r:id="rId60"/>
    <p:sldId id="440" r:id="rId61"/>
    <p:sldId id="468" r:id="rId62"/>
    <p:sldId id="469" r:id="rId63"/>
    <p:sldId id="441" r:id="rId64"/>
    <p:sldId id="444" r:id="rId65"/>
    <p:sldId id="445" r:id="rId66"/>
    <p:sldId id="470" r:id="rId67"/>
    <p:sldId id="467" r:id="rId68"/>
    <p:sldId id="455" r:id="rId69"/>
    <p:sldId id="458" r:id="rId70"/>
    <p:sldId id="459" r:id="rId71"/>
    <p:sldId id="460" r:id="rId72"/>
    <p:sldId id="447" r:id="rId73"/>
    <p:sldId id="464" r:id="rId74"/>
    <p:sldId id="457" r:id="rId75"/>
    <p:sldId id="465" r:id="rId76"/>
    <p:sldId id="466" r:id="rId77"/>
    <p:sldId id="471" r:id="rId78"/>
    <p:sldId id="446" r:id="rId79"/>
    <p:sldId id="443" r:id="rId80"/>
    <p:sldId id="453" r:id="rId81"/>
    <p:sldId id="450" r:id="rId82"/>
    <p:sldId id="451" r:id="rId83"/>
    <p:sldId id="448" r:id="rId84"/>
    <p:sldId id="452" r:id="rId85"/>
    <p:sldId id="454" r:id="rId86"/>
    <p:sldId id="449" r:id="rId87"/>
    <p:sldId id="375" r:id="rId88"/>
    <p:sldId id="456" r:id="rId89"/>
    <p:sldId id="374" r:id="rId90"/>
    <p:sldId id="463" r:id="rId91"/>
    <p:sldId id="472" r:id="rId92"/>
    <p:sldId id="473" r:id="rId93"/>
    <p:sldId id="474" r:id="rId94"/>
    <p:sldId id="476" r:id="rId95"/>
    <p:sldId id="477" r:id="rId96"/>
    <p:sldId id="478" r:id="rId97"/>
    <p:sldId id="480" r:id="rId98"/>
    <p:sldId id="481" r:id="rId99"/>
    <p:sldId id="482" r:id="rId100"/>
    <p:sldId id="483" r:id="rId101"/>
    <p:sldId id="484" r:id="rId102"/>
    <p:sldId id="479" r:id="rId103"/>
    <p:sldId id="475" r:id="rId104"/>
    <p:sldId id="340" r:id="rId105"/>
    <p:sldId id="485" r:id="rId106"/>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73" autoAdjust="0"/>
  </p:normalViewPr>
  <p:slideViewPr>
    <p:cSldViewPr snapToGrid="0">
      <p:cViewPr varScale="1">
        <p:scale>
          <a:sx n="101" d="100"/>
          <a:sy n="101" d="100"/>
        </p:scale>
        <p:origin x="852"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microsoft.com/office/2015/10/relationships/revisionInfo" Target="revisionInfo.xml"/><Relationship Id="rId16" Type="http://schemas.openxmlformats.org/officeDocument/2006/relationships/slide" Target="slides/slide13.xml"/><Relationship Id="rId107" Type="http://schemas.openxmlformats.org/officeDocument/2006/relationships/notesMaster" Target="notesMasters/notesMaster1.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presProps" Target="presProps.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slide" Target="slides/slide103.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viewProps" Target="viewProps.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theme" Target="theme/theme1.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1.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tableStyles" Target="tableStyles.xml"/></Relationships>
</file>

<file path=ppt/media/image1.jpeg>
</file>

<file path=ppt/media/image10.png>
</file>

<file path=ppt/media/image11.png>
</file>

<file path=ppt/media/image12.jpg>
</file>

<file path=ppt/media/image13.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12/4/2023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46</a:t>
            </a:fld>
            <a:endParaRPr lang="en-US"/>
          </a:p>
        </p:txBody>
      </p:sp>
    </p:spTree>
    <p:extLst>
      <p:ext uri="{BB962C8B-B14F-4D97-AF65-F5344CB8AC3E}">
        <p14:creationId xmlns:p14="http://schemas.microsoft.com/office/powerpoint/2010/main" val="213255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49</a:t>
            </a:fld>
            <a:endParaRPr lang="en-US"/>
          </a:p>
        </p:txBody>
      </p:sp>
    </p:spTree>
    <p:extLst>
      <p:ext uri="{BB962C8B-B14F-4D97-AF65-F5344CB8AC3E}">
        <p14:creationId xmlns:p14="http://schemas.microsoft.com/office/powerpoint/2010/main" val="1169477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Triggered</a:t>
            </a:r>
            <a:r>
              <a:rPr lang="nl-BE" dirty="0"/>
              <a:t>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19124" y="964190"/>
            <a:ext cx="10820401" cy="5665209"/>
          </a:xfrm>
        </p:spPr>
        <p:txBody>
          <a:bodyPr>
            <a:normAutofit/>
          </a:bodyPr>
          <a:lstStyle/>
          <a:p>
            <a:r>
              <a:rPr lang="nl-NL" dirty="0"/>
              <a:t>Een trigger is een opgeslagen set instructies die </a:t>
            </a:r>
            <a:r>
              <a:rPr lang="nl-NL" b="1" dirty="0"/>
              <a:t>automatisch</a:t>
            </a:r>
            <a:r>
              <a:rPr lang="nl-NL" dirty="0"/>
              <a:t> </a:t>
            </a:r>
            <a:r>
              <a:rPr lang="nl-NL" b="1" dirty="0"/>
              <a:t>wordt</a:t>
            </a:r>
            <a:r>
              <a:rPr lang="nl-NL" dirty="0"/>
              <a:t> </a:t>
            </a:r>
            <a:r>
              <a:rPr lang="nl-NL" b="1" dirty="0"/>
              <a:t>getriggerd</a:t>
            </a:r>
            <a:r>
              <a:rPr lang="nl-NL" dirty="0"/>
              <a:t> als een </a:t>
            </a:r>
            <a:r>
              <a:rPr lang="nl-NL" b="1" dirty="0"/>
              <a:t>bepaalde gebeurtenis </a:t>
            </a:r>
            <a:r>
              <a:rPr lang="nl-NL" dirty="0"/>
              <a:t>plaatsvindt in de database. </a:t>
            </a:r>
          </a:p>
          <a:p>
            <a:r>
              <a:rPr lang="nl-NL" dirty="0"/>
              <a:t>wanneer bepaalde wijzigingen worden aangebracht in tabellen worden triggers worden vaak gebruikt om bepaalde acties automatisch uit te voeren.</a:t>
            </a:r>
          </a:p>
          <a:p>
            <a:pPr lvl="1"/>
            <a:r>
              <a:rPr lang="nl-NL" dirty="0"/>
              <a:t>Die gebeurtenissen zijn meestal een INSERT, UPDATE of DELETE.</a:t>
            </a:r>
          </a:p>
          <a:p>
            <a:pPr lvl="1"/>
            <a:r>
              <a:rPr lang="nl-NL" dirty="0"/>
              <a:t>De acties zijn vaak het </a:t>
            </a:r>
            <a:r>
              <a:rPr lang="nl-NL" dirty="0" err="1"/>
              <a:t>het</a:t>
            </a:r>
            <a:r>
              <a:rPr lang="nl-NL" dirty="0"/>
              <a:t> bijwerken van andere tabellen of het genereren van fouten.</a:t>
            </a:r>
          </a:p>
          <a:p>
            <a:pPr lvl="1"/>
            <a:r>
              <a:rPr lang="nl-NL" dirty="0"/>
              <a:t>We kunnen ook andere </a:t>
            </a:r>
            <a:r>
              <a:rPr lang="nl-NL" dirty="0" err="1"/>
              <a:t>stored</a:t>
            </a:r>
            <a:r>
              <a:rPr lang="nl-NL" dirty="0"/>
              <a:t> procedures aanroepen tijdens de uitvoering van een trigger,</a:t>
            </a:r>
          </a:p>
          <a:p>
            <a:r>
              <a:rPr lang="nl-NL" dirty="0"/>
              <a:t>De context waarin een trigger wordt uitgevoerd is de transactie waarin de trigger wordt geactiveerd.</a:t>
            </a:r>
          </a:p>
        </p:txBody>
      </p:sp>
    </p:spTree>
    <p:extLst>
      <p:ext uri="{BB962C8B-B14F-4D97-AF65-F5344CB8AC3E}">
        <p14:creationId xmlns:p14="http://schemas.microsoft.com/office/powerpoint/2010/main" val="113857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Soorten triggers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fontScale="92500" lnSpcReduction="20000"/>
          </a:bodyPr>
          <a:lstStyle/>
          <a:p>
            <a:r>
              <a:rPr lang="nl-BE" dirty="0"/>
              <a:t>De meest gebruikte trigger events zijn triggers die worden geactiveerd :</a:t>
            </a:r>
          </a:p>
          <a:p>
            <a:pPr lvl="1"/>
            <a:r>
              <a:rPr lang="nl-BE" b="1" dirty="0"/>
              <a:t>Na</a:t>
            </a:r>
            <a:r>
              <a:rPr lang="nl-BE" dirty="0"/>
              <a:t> een bepaalde gebeurtenis. Dit zijn de </a:t>
            </a:r>
            <a:r>
              <a:rPr lang="nl-BE" b="1" dirty="0"/>
              <a:t>AFTER</a:t>
            </a:r>
            <a:r>
              <a:rPr lang="nl-BE" dirty="0"/>
              <a:t> triggers.</a:t>
            </a:r>
          </a:p>
          <a:p>
            <a:pPr lvl="3"/>
            <a:r>
              <a:rPr lang="nl-NL" b="1" dirty="0"/>
              <a:t>AFTER INSERT	</a:t>
            </a:r>
            <a:r>
              <a:rPr lang="nl-NL" dirty="0"/>
              <a:t>: Wordt geactiveerd </a:t>
            </a:r>
            <a:r>
              <a:rPr lang="nl-NL" b="1" dirty="0"/>
              <a:t>nadat er</a:t>
            </a:r>
            <a:r>
              <a:rPr lang="nl-NL" dirty="0"/>
              <a:t> </a:t>
            </a:r>
            <a:r>
              <a:rPr lang="nl-NL" b="1" dirty="0"/>
              <a:t>nieuwe records worden toegevoegd</a:t>
            </a:r>
            <a:r>
              <a:rPr lang="nl-NL" dirty="0"/>
              <a:t>.</a:t>
            </a:r>
          </a:p>
          <a:p>
            <a:pPr lvl="3"/>
            <a:r>
              <a:rPr lang="nl-NL" b="1" dirty="0"/>
              <a:t>AFTER UPDATE	</a:t>
            </a:r>
            <a:r>
              <a:rPr lang="nl-NL" dirty="0"/>
              <a:t>: Wordt geactiveerd </a:t>
            </a:r>
            <a:r>
              <a:rPr lang="nl-NL" b="1" dirty="0"/>
              <a:t>nadat</a:t>
            </a:r>
            <a:r>
              <a:rPr lang="nl-NL" dirty="0"/>
              <a:t> </a:t>
            </a:r>
            <a:r>
              <a:rPr lang="nl-NL" b="1" dirty="0"/>
              <a:t>bestaande records zijn bijgewerkt</a:t>
            </a:r>
            <a:r>
              <a:rPr lang="nl-NL" dirty="0"/>
              <a:t>.</a:t>
            </a:r>
          </a:p>
          <a:p>
            <a:pPr lvl="3"/>
            <a:r>
              <a:rPr lang="nl-NL" b="1" dirty="0"/>
              <a:t>AFTER DELETE	</a:t>
            </a:r>
            <a:r>
              <a:rPr lang="nl-NL" dirty="0"/>
              <a:t>: Wordt geactiveerd </a:t>
            </a:r>
            <a:r>
              <a:rPr lang="nl-NL" b="1" dirty="0"/>
              <a:t>nadat</a:t>
            </a:r>
            <a:r>
              <a:rPr lang="nl-NL" dirty="0"/>
              <a:t> </a:t>
            </a:r>
            <a:r>
              <a:rPr lang="nl-NL" b="1" dirty="0"/>
              <a:t>records zijn verwijderd</a:t>
            </a:r>
            <a:r>
              <a:rPr lang="nl-NL" dirty="0"/>
              <a:t>.</a:t>
            </a:r>
          </a:p>
          <a:p>
            <a:pPr lvl="2"/>
            <a:r>
              <a:rPr lang="nl-NL" dirty="0"/>
              <a:t>Voorbeeld:</a:t>
            </a:r>
          </a:p>
          <a:p>
            <a:pPr marL="1371600" lvl="3" indent="0">
              <a:buNone/>
            </a:pPr>
            <a:r>
              <a:rPr lang="nl-NL" sz="1900" dirty="0"/>
              <a:t>CREATE TRIGGER </a:t>
            </a:r>
            <a:r>
              <a:rPr lang="nl-NL" sz="1900" dirty="0" err="1"/>
              <a:t>T_AFTERINSERT_Klanten</a:t>
            </a:r>
            <a:r>
              <a:rPr lang="nl-NL" sz="1900" dirty="0"/>
              <a:t> ON Klanten</a:t>
            </a:r>
          </a:p>
          <a:p>
            <a:pPr marL="1828800" lvl="4" indent="0">
              <a:buNone/>
            </a:pPr>
            <a:r>
              <a:rPr lang="nl-NL" sz="1900" dirty="0"/>
              <a:t>AFTER INSERT AS</a:t>
            </a:r>
          </a:p>
          <a:p>
            <a:pPr marL="1828800" lvl="4" indent="0">
              <a:buNone/>
            </a:pPr>
            <a:r>
              <a:rPr lang="nl-NL" sz="1900" dirty="0"/>
              <a:t>BEGIN</a:t>
            </a:r>
          </a:p>
          <a:p>
            <a:pPr marL="1828800" lvl="4" indent="0">
              <a:buNone/>
            </a:pPr>
            <a:r>
              <a:rPr lang="nl-NL" sz="1900" dirty="0"/>
              <a:t>  -- Logica voor de AFTER INSERT-trigger</a:t>
            </a:r>
          </a:p>
          <a:p>
            <a:pPr marL="1828800" lvl="4" indent="0">
              <a:buNone/>
            </a:pPr>
            <a:r>
              <a:rPr lang="nl-NL" sz="1900" dirty="0"/>
              <a:t>END;</a:t>
            </a:r>
          </a:p>
          <a:p>
            <a:pPr lvl="1"/>
            <a:r>
              <a:rPr lang="nl-BE" b="1" dirty="0"/>
              <a:t>In plaats van </a:t>
            </a:r>
            <a:r>
              <a:rPr lang="nl-BE" dirty="0"/>
              <a:t>een gebeurtenis. Die noemen we de </a:t>
            </a:r>
            <a:r>
              <a:rPr lang="nl-BE" b="1" dirty="0"/>
              <a:t>INSTEAD</a:t>
            </a:r>
            <a:r>
              <a:rPr lang="nl-BE" dirty="0"/>
              <a:t> triggers.</a:t>
            </a:r>
          </a:p>
          <a:p>
            <a:pPr lvl="3"/>
            <a:r>
              <a:rPr lang="nl-NL" b="1" dirty="0"/>
              <a:t>INSTEAD OF INSERT</a:t>
            </a:r>
            <a:r>
              <a:rPr lang="nl-NL" dirty="0"/>
              <a:t>	: </a:t>
            </a:r>
            <a:r>
              <a:rPr lang="nl-NL" b="1" dirty="0"/>
              <a:t>Vervangt</a:t>
            </a:r>
            <a:r>
              <a:rPr lang="nl-NL" dirty="0"/>
              <a:t> de standaard </a:t>
            </a:r>
            <a:r>
              <a:rPr lang="nl-NL" b="1" dirty="0"/>
              <a:t>INSERT</a:t>
            </a:r>
            <a:r>
              <a:rPr lang="nl-NL" dirty="0"/>
              <a:t> -actie.</a:t>
            </a:r>
          </a:p>
          <a:p>
            <a:pPr lvl="3"/>
            <a:r>
              <a:rPr lang="nl-NL" b="1" dirty="0"/>
              <a:t>INSTEAD OF UPDATE</a:t>
            </a:r>
            <a:r>
              <a:rPr lang="nl-NL" dirty="0"/>
              <a:t>	: </a:t>
            </a:r>
            <a:r>
              <a:rPr lang="nl-NL" b="1" dirty="0"/>
              <a:t>Vervangt</a:t>
            </a:r>
            <a:r>
              <a:rPr lang="nl-NL" dirty="0"/>
              <a:t> de standaard </a:t>
            </a:r>
            <a:r>
              <a:rPr lang="nl-NL" b="1" dirty="0"/>
              <a:t>UPDATE</a:t>
            </a:r>
            <a:r>
              <a:rPr lang="nl-NL" dirty="0"/>
              <a:t> -actie.</a:t>
            </a:r>
          </a:p>
          <a:p>
            <a:pPr lvl="3"/>
            <a:r>
              <a:rPr lang="nl-NL" b="1" dirty="0"/>
              <a:t>INSTEAD OF DELETE</a:t>
            </a:r>
            <a:r>
              <a:rPr lang="nl-NL" dirty="0"/>
              <a:t>	: </a:t>
            </a:r>
            <a:r>
              <a:rPr lang="nl-NL" b="1" dirty="0"/>
              <a:t>Vervangt</a:t>
            </a:r>
            <a:r>
              <a:rPr lang="nl-NL" dirty="0"/>
              <a:t> de standaard </a:t>
            </a:r>
            <a:r>
              <a:rPr lang="nl-NL" b="1" dirty="0"/>
              <a:t>DELETE</a:t>
            </a:r>
            <a:r>
              <a:rPr lang="nl-NL" dirty="0"/>
              <a:t> –actie</a:t>
            </a:r>
          </a:p>
          <a:p>
            <a:pPr lvl="2"/>
            <a:r>
              <a:rPr lang="nl-NL" dirty="0"/>
              <a:t>Voorbeeld</a:t>
            </a:r>
          </a:p>
          <a:p>
            <a:pPr lvl="3"/>
            <a:r>
              <a:rPr lang="nl-NL" dirty="0"/>
              <a:t>CREATE TRIGGER </a:t>
            </a:r>
            <a:r>
              <a:rPr lang="nl-NL" dirty="0" err="1"/>
              <a:t>T_CHECKBEFORE_UPDATE_Rekeningen</a:t>
            </a:r>
            <a:r>
              <a:rPr lang="nl-NL" dirty="0"/>
              <a:t> ON Rekeningen</a:t>
            </a:r>
          </a:p>
          <a:p>
            <a:pPr lvl="4"/>
            <a:r>
              <a:rPr lang="nl-NL" dirty="0"/>
              <a:t>INSTEAD OF UPDATE AS</a:t>
            </a:r>
          </a:p>
          <a:p>
            <a:pPr lvl="4"/>
            <a:r>
              <a:rPr lang="nl-NL" dirty="0"/>
              <a:t>BEGIN</a:t>
            </a:r>
          </a:p>
          <a:p>
            <a:pPr lvl="3"/>
            <a:r>
              <a:rPr lang="nl-NL" dirty="0"/>
              <a:t>    -- 	Controleer of het saldo niet negatief wordt na een update</a:t>
            </a:r>
          </a:p>
          <a:p>
            <a:pPr lvl="3"/>
            <a:r>
              <a:rPr lang="nl-NL" dirty="0"/>
              <a:t>    -- Voer de update uit als de controle geslaagd is</a:t>
            </a:r>
          </a:p>
          <a:p>
            <a:pPr lvl="3"/>
            <a:r>
              <a:rPr lang="nl-NL" dirty="0"/>
              <a:t>END;</a:t>
            </a:r>
            <a:endParaRPr lang="nl-BE" dirty="0"/>
          </a:p>
        </p:txBody>
      </p:sp>
    </p:spTree>
    <p:extLst>
      <p:ext uri="{BB962C8B-B14F-4D97-AF65-F5344CB8AC3E}">
        <p14:creationId xmlns:p14="http://schemas.microsoft.com/office/powerpoint/2010/main" val="333663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7" end="17"/>
                                            </p:txEl>
                                          </p:spTgt>
                                        </p:tgtEl>
                                        <p:attrNameLst>
                                          <p:attrName>style.visibility</p:attrName>
                                        </p:attrNameLst>
                                      </p:cBhvr>
                                      <p:to>
                                        <p:strVal val="visible"/>
                                      </p:to>
                                    </p:set>
                                    <p:animEffect transition="in" filter="fade">
                                      <p:cBhvr>
                                        <p:cTn id="58" dur="500"/>
                                        <p:tgtEl>
                                          <p:spTgt spid="6">
                                            <p:txEl>
                                              <p:pRg st="17" end="17"/>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8" end="18"/>
                                            </p:txEl>
                                          </p:spTgt>
                                        </p:tgtEl>
                                        <p:attrNameLst>
                                          <p:attrName>style.visibility</p:attrName>
                                        </p:attrNameLst>
                                      </p:cBhvr>
                                      <p:to>
                                        <p:strVal val="visible"/>
                                      </p:to>
                                    </p:set>
                                    <p:animEffect transition="in" filter="fade">
                                      <p:cBhvr>
                                        <p:cTn id="61" dur="500"/>
                                        <p:tgtEl>
                                          <p:spTgt spid="6">
                                            <p:txEl>
                                              <p:pRg st="18" end="18"/>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9" end="19"/>
                                            </p:txEl>
                                          </p:spTgt>
                                        </p:tgtEl>
                                        <p:attrNameLst>
                                          <p:attrName>style.visibility</p:attrName>
                                        </p:attrNameLst>
                                      </p:cBhvr>
                                      <p:to>
                                        <p:strVal val="visible"/>
                                      </p:to>
                                    </p:set>
                                    <p:animEffect transition="in" filter="fade">
                                      <p:cBhvr>
                                        <p:cTn id="64" dur="500"/>
                                        <p:tgtEl>
                                          <p:spTgt spid="6">
                                            <p:txEl>
                                              <p:pRg st="19" end="19"/>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20" end="20"/>
                                            </p:txEl>
                                          </p:spTgt>
                                        </p:tgtEl>
                                        <p:attrNameLst>
                                          <p:attrName>style.visibility</p:attrName>
                                        </p:attrNameLst>
                                      </p:cBhvr>
                                      <p:to>
                                        <p:strVal val="visible"/>
                                      </p:to>
                                    </p:set>
                                    <p:animEffect transition="in" filter="fade">
                                      <p:cBhvr>
                                        <p:cTn id="67" dur="500"/>
                                        <p:tgtEl>
                                          <p:spTgt spid="6">
                                            <p:txEl>
                                              <p:pRg st="20" end="2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21" end="21"/>
                                            </p:txEl>
                                          </p:spTgt>
                                        </p:tgtEl>
                                        <p:attrNameLst>
                                          <p:attrName>style.visibility</p:attrName>
                                        </p:attrNameLst>
                                      </p:cBhvr>
                                      <p:to>
                                        <p:strVal val="visible"/>
                                      </p:to>
                                    </p:set>
                                    <p:animEffect transition="in" filter="fade">
                                      <p:cBhvr>
                                        <p:cTn id="70" dur="500"/>
                                        <p:tgtEl>
                                          <p:spTgt spid="6">
                                            <p:txEl>
                                              <p:pRg st="21" end="2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BE" sz="2000" dirty="0"/>
              <a:t>Gebruik je webshop database</a:t>
            </a:r>
          </a:p>
          <a:p>
            <a:pPr lvl="1"/>
            <a:r>
              <a:rPr lang="nl-BE" sz="1600" dirty="0" err="1"/>
              <a:t>Insert</a:t>
            </a:r>
            <a:r>
              <a:rPr lang="nl-BE" sz="1600" dirty="0"/>
              <a:t> een lijst van landen en postcodes</a:t>
            </a:r>
          </a:p>
          <a:p>
            <a:pPr lvl="1"/>
            <a:r>
              <a:rPr lang="nl-BE" sz="1600" dirty="0"/>
              <a:t>Maak een view die de zipcodes en landen als een geheel laat zien</a:t>
            </a:r>
          </a:p>
          <a:p>
            <a:pPr lvl="1"/>
            <a:r>
              <a:rPr lang="nl-BE" sz="1600" dirty="0"/>
              <a:t>Maak de nodige views aan om makkelijk met de tabellen te werken</a:t>
            </a:r>
          </a:p>
          <a:p>
            <a:pPr lvl="1"/>
            <a:r>
              <a:rPr lang="nl-BE" sz="1600" dirty="0"/>
              <a:t>Maak de nodige </a:t>
            </a:r>
            <a:r>
              <a:rPr lang="nl-BE" sz="1600" dirty="0" err="1"/>
              <a:t>stored</a:t>
            </a:r>
            <a:r>
              <a:rPr lang="nl-BE" sz="1600" dirty="0"/>
              <a:t> procedures en views aan om soft delete mogelijk te maken.</a:t>
            </a:r>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10660380" cy="3327251"/>
          </a:xfrm>
        </p:spPr>
        <p:txBody>
          <a:bodyPr>
            <a:normAutofit/>
          </a:bodyPr>
          <a:lstStyle/>
          <a:p>
            <a:r>
              <a:rPr lang="nl-NL" sz="2000" dirty="0"/>
              <a:t>Werk de groepsopdracht verder uit :</a:t>
            </a:r>
          </a:p>
          <a:p>
            <a:pPr lvl="1"/>
            <a:r>
              <a:rPr lang="nl-NL" sz="1600" dirty="0"/>
              <a:t>Maak een script die de database creëert met alle nodige initiële data die nodig is om met de database aan de slag te gaan.</a:t>
            </a:r>
          </a:p>
          <a:p>
            <a:pPr lvl="1"/>
            <a:r>
              <a:rPr lang="nl-NL" sz="1600" dirty="0"/>
              <a:t>Vul de tabellen met  test data</a:t>
            </a:r>
          </a:p>
          <a:p>
            <a:pPr lvl="1"/>
            <a:r>
              <a:rPr lang="nl-NL" sz="1600" dirty="0"/>
              <a:t>Maak de nodige views en </a:t>
            </a:r>
            <a:r>
              <a:rPr lang="nl-NL" sz="1600" dirty="0" err="1"/>
              <a:t>stored</a:t>
            </a:r>
            <a:r>
              <a:rPr lang="nl-NL" sz="1600" dirty="0"/>
              <a:t> procedures aan om later met deze aan de slag te gaan om je programma uit te schrijven</a:t>
            </a:r>
          </a:p>
          <a:p>
            <a:pPr lvl="1"/>
            <a:r>
              <a:rPr lang="nl-NL" sz="1600" dirty="0"/>
              <a:t>Schrijf ook la de nodige filter select statements die je denkt nodig te hebben bij de </a:t>
            </a:r>
            <a:r>
              <a:rPr lang="nl-NL" sz="1600"/>
              <a:t>uiteindelijke applicatie.</a:t>
            </a:r>
            <a:endParaRPr lang="nl-BE" sz="1600" dirty="0"/>
          </a:p>
        </p:txBody>
      </p:sp>
    </p:spTree>
    <p:extLst>
      <p:ext uri="{BB962C8B-B14F-4D97-AF65-F5344CB8AC3E}">
        <p14:creationId xmlns:p14="http://schemas.microsoft.com/office/powerpoint/2010/main" val="14669957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3458734830"/>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dirty="0">
                          <a:effectLst/>
                        </a:rPr>
                        <a:t>1</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a:t>
                      </a:r>
                      <a:r>
                        <a:rPr lang="en-IE" sz="1600" kern="100">
                          <a:effectLst/>
                        </a:rPr>
                        <a:t>, Eve, Bob</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574257244"/>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368026">
                  <a:extLst>
                    <a:ext uri="{9D8B030D-6E8A-4147-A177-3AD203B41FA5}">
                      <a16:colId xmlns:a16="http://schemas.microsoft.com/office/drawing/2014/main" val="3382944522"/>
                    </a:ext>
                  </a:extLst>
                </a:gridCol>
                <a:gridCol w="1533924">
                  <a:extLst>
                    <a:ext uri="{9D8B030D-6E8A-4147-A177-3AD203B41FA5}">
                      <a16:colId xmlns:a16="http://schemas.microsoft.com/office/drawing/2014/main" val="3556367693"/>
                    </a:ext>
                  </a:extLst>
                </a:gridCol>
                <a:gridCol w="1800225">
                  <a:extLst>
                    <a:ext uri="{9D8B030D-6E8A-4147-A177-3AD203B41FA5}">
                      <a16:colId xmlns:a16="http://schemas.microsoft.com/office/drawing/2014/main" val="2583033163"/>
                    </a:ext>
                  </a:extLst>
                </a:gridCol>
                <a:gridCol w="1019175">
                  <a:extLst>
                    <a:ext uri="{9D8B030D-6E8A-4147-A177-3AD203B41FA5}">
                      <a16:colId xmlns:a16="http://schemas.microsoft.com/office/drawing/2014/main" val="3287626879"/>
                    </a:ext>
                  </a:extLst>
                </a:gridCol>
                <a:gridCol w="1118781">
                  <a:extLst>
                    <a:ext uri="{9D8B030D-6E8A-4147-A177-3AD203B41FA5}">
                      <a16:colId xmlns:a16="http://schemas.microsoft.com/office/drawing/2014/main" val="556062274"/>
                    </a:ext>
                  </a:extLst>
                </a:gridCol>
                <a:gridCol w="1287869">
                  <a:extLst>
                    <a:ext uri="{9D8B030D-6E8A-4147-A177-3AD203B41FA5}">
                      <a16:colId xmlns:a16="http://schemas.microsoft.com/office/drawing/2014/main" val="1644701212"/>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20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1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NL" sz="1700" dirty="0"/>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2723861549"/>
              </p:ext>
            </p:extLst>
          </p:nvPr>
        </p:nvGraphicFramePr>
        <p:xfrm>
          <a:off x="5161846" y="367635"/>
          <a:ext cx="6511926" cy="1390652"/>
        </p:xfrm>
        <a:graphic>
          <a:graphicData uri="http://schemas.openxmlformats.org/drawingml/2006/table">
            <a:tbl>
              <a:tblPr firstRow="1" bandRow="1">
                <a:tableStyleId>{073A0DAA-6AF3-43AB-8588-CEC1D06C72B9}</a:tableStyleId>
              </a:tblPr>
              <a:tblGrid>
                <a:gridCol w="1262101">
                  <a:extLst>
                    <a:ext uri="{9D8B030D-6E8A-4147-A177-3AD203B41FA5}">
                      <a16:colId xmlns:a16="http://schemas.microsoft.com/office/drawing/2014/main" val="865358047"/>
                    </a:ext>
                  </a:extLst>
                </a:gridCol>
                <a:gridCol w="1544599">
                  <a:extLst>
                    <a:ext uri="{9D8B030D-6E8A-4147-A177-3AD203B41FA5}">
                      <a16:colId xmlns:a16="http://schemas.microsoft.com/office/drawing/2014/main" val="4224498240"/>
                    </a:ext>
                  </a:extLst>
                </a:gridCol>
                <a:gridCol w="1181024">
                  <a:extLst>
                    <a:ext uri="{9D8B030D-6E8A-4147-A177-3AD203B41FA5}">
                      <a16:colId xmlns:a16="http://schemas.microsoft.com/office/drawing/2014/main" val="3789029278"/>
                    </a:ext>
                  </a:extLst>
                </a:gridCol>
                <a:gridCol w="1262101">
                  <a:extLst>
                    <a:ext uri="{9D8B030D-6E8A-4147-A177-3AD203B41FA5}">
                      <a16:colId xmlns:a16="http://schemas.microsoft.com/office/drawing/2014/main" val="1052595387"/>
                    </a:ext>
                  </a:extLst>
                </a:gridCol>
                <a:gridCol w="1262101">
                  <a:extLst>
                    <a:ext uri="{9D8B030D-6E8A-4147-A177-3AD203B41FA5}">
                      <a16:colId xmlns:a16="http://schemas.microsoft.com/office/drawing/2014/main" val="76537946"/>
                    </a:ext>
                  </a:extLst>
                </a:gridCol>
              </a:tblGrid>
              <a:tr h="347663">
                <a:tc>
                  <a:txBody>
                    <a:bodyPr/>
                    <a:lstStyle/>
                    <a:p>
                      <a:pPr algn="ctr">
                        <a:lnSpc>
                          <a:spcPct val="107000"/>
                        </a:lnSpc>
                        <a:spcAft>
                          <a:spcPts val="800"/>
                        </a:spcAft>
                      </a:pPr>
                      <a:r>
                        <a:rPr lang="en-IE" sz="1200" b="1" kern="100" dirty="0" err="1">
                          <a:effectLst/>
                        </a:rPr>
                        <a:t>VluchtID</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Luchtvaartmaatschappij</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Vertrekpunt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Bestemming</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Passagiers</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47663">
                <a:tc>
                  <a:txBody>
                    <a:bodyPr/>
                    <a:lstStyle/>
                    <a:p>
                      <a:pPr>
                        <a:lnSpc>
                          <a:spcPct val="107000"/>
                        </a:lnSpc>
                        <a:spcAft>
                          <a:spcPts val="800"/>
                        </a:spcAft>
                      </a:pPr>
                      <a:r>
                        <a:rPr lang="en-IE" sz="1200" kern="100" dirty="0">
                          <a:effectLst/>
                        </a:rPr>
                        <a:t>1</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Parijs</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Alice, Bob</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47663">
                <a:tc>
                  <a:txBody>
                    <a:bodyPr/>
                    <a:lstStyle/>
                    <a:p>
                      <a:pPr>
                        <a:lnSpc>
                          <a:spcPct val="107000"/>
                        </a:lnSpc>
                        <a:spcAft>
                          <a:spcPts val="800"/>
                        </a:spcAft>
                      </a:pPr>
                      <a:r>
                        <a:rPr lang="en-IE" sz="1200" kern="100">
                          <a:effectLst/>
                        </a:rPr>
                        <a:t>2</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Lufthansa</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Frankfurt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Londen</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Carol</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47663">
                <a:tc>
                  <a:txBody>
                    <a:bodyPr/>
                    <a:lstStyle/>
                    <a:p>
                      <a:pPr>
                        <a:lnSpc>
                          <a:spcPct val="107000"/>
                        </a:lnSpc>
                        <a:spcAft>
                          <a:spcPts val="800"/>
                        </a:spcAft>
                      </a:pPr>
                      <a:r>
                        <a:rPr lang="en-IE" sz="1200" kern="100">
                          <a:effectLst/>
                        </a:rPr>
                        <a:t>3</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New York</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Dave, Eve, Bob</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graphicFrame>
        <p:nvGraphicFramePr>
          <p:cNvPr id="10" name="Table 9">
            <a:extLst>
              <a:ext uri="{FF2B5EF4-FFF2-40B4-BE49-F238E27FC236}">
                <a16:creationId xmlns:a16="http://schemas.microsoft.com/office/drawing/2014/main" id="{25536457-4B27-C245-368A-9F1DA8A74EAA}"/>
              </a:ext>
            </a:extLst>
          </p:cNvPr>
          <p:cNvGraphicFramePr>
            <a:graphicFrameLocks noGrp="1"/>
          </p:cNvGraphicFramePr>
          <p:nvPr>
            <p:extLst>
              <p:ext uri="{D42A27DB-BD31-4B8C-83A1-F6EECF244321}">
                <p14:modId xmlns:p14="http://schemas.microsoft.com/office/powerpoint/2010/main" val="2997561646"/>
              </p:ext>
            </p:extLst>
          </p:nvPr>
        </p:nvGraphicFramePr>
        <p:xfrm>
          <a:off x="5500061" y="5202571"/>
          <a:ext cx="2675966" cy="932703"/>
        </p:xfrm>
        <a:graphic>
          <a:graphicData uri="http://schemas.openxmlformats.org/drawingml/2006/table">
            <a:tbl>
              <a:tblPr firstRow="1" bandRow="1">
                <a:tableStyleId>{5C22544A-7EE6-4342-B048-85BDC9FD1C3A}</a:tableStyleId>
              </a:tblPr>
              <a:tblGrid>
                <a:gridCol w="1528482">
                  <a:extLst>
                    <a:ext uri="{9D8B030D-6E8A-4147-A177-3AD203B41FA5}">
                      <a16:colId xmlns:a16="http://schemas.microsoft.com/office/drawing/2014/main" val="3856207570"/>
                    </a:ext>
                  </a:extLst>
                </a:gridCol>
                <a:gridCol w="1147484">
                  <a:extLst>
                    <a:ext uri="{9D8B030D-6E8A-4147-A177-3AD203B41FA5}">
                      <a16:colId xmlns:a16="http://schemas.microsoft.com/office/drawing/2014/main" val="3703754845"/>
                    </a:ext>
                  </a:extLst>
                </a:gridCol>
              </a:tblGrid>
              <a:tr h="310901">
                <a:tc>
                  <a:txBody>
                    <a:bodyPr/>
                    <a:lstStyle/>
                    <a:p>
                      <a:r>
                        <a:rPr lang="en-US" sz="1100" dirty="0" err="1">
                          <a:solidFill>
                            <a:schemeClr val="bg1"/>
                          </a:solidFill>
                        </a:rPr>
                        <a:t>CompanyID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31090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KLM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1090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ufthansa</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bl>
          </a:graphicData>
        </a:graphic>
      </p:graphicFrame>
      <p:graphicFrame>
        <p:nvGraphicFramePr>
          <p:cNvPr id="11" name="Table 10">
            <a:extLst>
              <a:ext uri="{FF2B5EF4-FFF2-40B4-BE49-F238E27FC236}">
                <a16:creationId xmlns:a16="http://schemas.microsoft.com/office/drawing/2014/main" id="{7716B843-FB92-5F88-6B57-E30FF4D3DC0E}"/>
              </a:ext>
            </a:extLst>
          </p:cNvPr>
          <p:cNvGraphicFramePr>
            <a:graphicFrameLocks noGrp="1"/>
          </p:cNvGraphicFramePr>
          <p:nvPr>
            <p:extLst>
              <p:ext uri="{D42A27DB-BD31-4B8C-83A1-F6EECF244321}">
                <p14:modId xmlns:p14="http://schemas.microsoft.com/office/powerpoint/2010/main" val="1109178182"/>
              </p:ext>
            </p:extLst>
          </p:nvPr>
        </p:nvGraphicFramePr>
        <p:xfrm>
          <a:off x="900048" y="3028791"/>
          <a:ext cx="3942225" cy="1281756"/>
        </p:xfrm>
        <a:graphic>
          <a:graphicData uri="http://schemas.openxmlformats.org/drawingml/2006/table">
            <a:tbl>
              <a:tblPr firstRow="1" bandRow="1">
                <a:tableStyleId>{21E4AEA4-8DFA-4A89-87EB-49C32662AFE0}</a:tableStyleId>
              </a:tblPr>
              <a:tblGrid>
                <a:gridCol w="1007900">
                  <a:extLst>
                    <a:ext uri="{9D8B030D-6E8A-4147-A177-3AD203B41FA5}">
                      <a16:colId xmlns:a16="http://schemas.microsoft.com/office/drawing/2014/main" val="3026998120"/>
                    </a:ext>
                  </a:extLst>
                </a:gridCol>
                <a:gridCol w="1268783">
                  <a:extLst>
                    <a:ext uri="{9D8B030D-6E8A-4147-A177-3AD203B41FA5}">
                      <a16:colId xmlns:a16="http://schemas.microsoft.com/office/drawing/2014/main" val="3944319344"/>
                    </a:ext>
                  </a:extLst>
                </a:gridCol>
                <a:gridCol w="882661">
                  <a:extLst>
                    <a:ext uri="{9D8B030D-6E8A-4147-A177-3AD203B41FA5}">
                      <a16:colId xmlns:a16="http://schemas.microsoft.com/office/drawing/2014/main" val="706316873"/>
                    </a:ext>
                  </a:extLst>
                </a:gridCol>
                <a:gridCol w="782881">
                  <a:extLst>
                    <a:ext uri="{9D8B030D-6E8A-4147-A177-3AD203B41FA5}">
                      <a16:colId xmlns:a16="http://schemas.microsoft.com/office/drawing/2014/main" val="2002119614"/>
                    </a:ext>
                  </a:extLst>
                </a:gridCol>
              </a:tblGrid>
              <a:tr h="320439">
                <a:tc>
                  <a:txBody>
                    <a:bodyPr/>
                    <a:lstStyle/>
                    <a:p>
                      <a:r>
                        <a:rPr lang="en-US" sz="1100" dirty="0" err="1"/>
                        <a:t>FlightID</a:t>
                      </a:r>
                      <a:r>
                        <a:rPr lang="en-US" sz="1100" dirty="0"/>
                        <a:t> (PK)</a:t>
                      </a:r>
                      <a:endParaRPr lang="en-IE" sz="1100" dirty="0"/>
                    </a:p>
                  </a:txBody>
                  <a:tcPr/>
                </a:tc>
                <a:tc>
                  <a:txBody>
                    <a:bodyPr/>
                    <a:lstStyle/>
                    <a:p>
                      <a:r>
                        <a:rPr lang="en-US" sz="1100" dirty="0"/>
                        <a:t>Company (FK)</a:t>
                      </a:r>
                      <a:endParaRPr lang="en-IE" sz="1100" dirty="0"/>
                    </a:p>
                  </a:txBody>
                  <a:tcPr/>
                </a:tc>
                <a:tc>
                  <a:txBody>
                    <a:bodyPr/>
                    <a:lstStyle/>
                    <a:p>
                      <a:r>
                        <a:rPr lang="en-US" sz="1100" dirty="0"/>
                        <a:t>From (FK)</a:t>
                      </a:r>
                      <a:endParaRPr lang="en-IE" sz="1100" dirty="0"/>
                    </a:p>
                  </a:txBody>
                  <a:tcPr/>
                </a:tc>
                <a:tc>
                  <a:txBody>
                    <a:bodyPr/>
                    <a:lstStyle/>
                    <a:p>
                      <a:r>
                        <a:rPr lang="en-US" sz="1100" dirty="0"/>
                        <a:t>To (FK)</a:t>
                      </a:r>
                      <a:endParaRPr lang="en-IE" sz="1100" dirty="0"/>
                    </a:p>
                  </a:txBody>
                  <a:tcPr/>
                </a:tc>
                <a:extLst>
                  <a:ext uri="{0D108BD9-81ED-4DB2-BD59-A6C34878D82A}">
                    <a16:rowId xmlns:a16="http://schemas.microsoft.com/office/drawing/2014/main" val="3955985287"/>
                  </a:ext>
                </a:extLst>
              </a:tr>
              <a:tr h="320439">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2</a:t>
                      </a:r>
                      <a:endParaRPr lang="en-IE" sz="1100" dirty="0"/>
                    </a:p>
                  </a:txBody>
                  <a:tcPr/>
                </a:tc>
                <a:extLst>
                  <a:ext uri="{0D108BD9-81ED-4DB2-BD59-A6C34878D82A}">
                    <a16:rowId xmlns:a16="http://schemas.microsoft.com/office/drawing/2014/main" val="3559072158"/>
                  </a:ext>
                </a:extLst>
              </a:tr>
              <a:tr h="320439">
                <a:tc>
                  <a:txBody>
                    <a:bodyPr/>
                    <a:lstStyle/>
                    <a:p>
                      <a:r>
                        <a:rPr lang="en-US" sz="1100" dirty="0"/>
                        <a:t>2</a:t>
                      </a:r>
                      <a:endParaRPr lang="en-IE" sz="1100" dirty="0"/>
                    </a:p>
                  </a:txBody>
                  <a:tcPr/>
                </a:tc>
                <a:tc>
                  <a:txBody>
                    <a:bodyPr/>
                    <a:lstStyle/>
                    <a:p>
                      <a:r>
                        <a:rPr lang="en-US" sz="1100" dirty="0"/>
                        <a:t>2</a:t>
                      </a:r>
                      <a:endParaRPr lang="en-IE" sz="1100" dirty="0"/>
                    </a:p>
                  </a:txBody>
                  <a:tcPr/>
                </a:tc>
                <a:tc>
                  <a:txBody>
                    <a:bodyPr/>
                    <a:lstStyle/>
                    <a:p>
                      <a:r>
                        <a:rPr lang="en-US" sz="1100" dirty="0"/>
                        <a:t>3</a:t>
                      </a:r>
                      <a:endParaRPr lang="en-IE" sz="1100" dirty="0"/>
                    </a:p>
                  </a:txBody>
                  <a:tcPr/>
                </a:tc>
                <a:tc>
                  <a:txBody>
                    <a:bodyPr/>
                    <a:lstStyle/>
                    <a:p>
                      <a:r>
                        <a:rPr lang="en-US" sz="1100" dirty="0"/>
                        <a:t>4</a:t>
                      </a:r>
                      <a:endParaRPr lang="en-IE" sz="1100" dirty="0"/>
                    </a:p>
                  </a:txBody>
                  <a:tcPr/>
                </a:tc>
                <a:extLst>
                  <a:ext uri="{0D108BD9-81ED-4DB2-BD59-A6C34878D82A}">
                    <a16:rowId xmlns:a16="http://schemas.microsoft.com/office/drawing/2014/main" val="2114556753"/>
                  </a:ext>
                </a:extLst>
              </a:tr>
              <a:tr h="320439">
                <a:tc>
                  <a:txBody>
                    <a:bodyPr/>
                    <a:lstStyle/>
                    <a:p>
                      <a:r>
                        <a:rPr lang="en-US" sz="1100" dirty="0"/>
                        <a:t>3</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5</a:t>
                      </a:r>
                      <a:endParaRPr lang="en-IE" sz="1100" dirty="0"/>
                    </a:p>
                  </a:txBody>
                  <a:tcPr/>
                </a:tc>
                <a:extLst>
                  <a:ext uri="{0D108BD9-81ED-4DB2-BD59-A6C34878D82A}">
                    <a16:rowId xmlns:a16="http://schemas.microsoft.com/office/drawing/2014/main" val="1125210985"/>
                  </a:ext>
                </a:extLst>
              </a:tr>
            </a:tbl>
          </a:graphicData>
        </a:graphic>
      </p:graphicFrame>
      <p:graphicFrame>
        <p:nvGraphicFramePr>
          <p:cNvPr id="12" name="Table 11">
            <a:extLst>
              <a:ext uri="{FF2B5EF4-FFF2-40B4-BE49-F238E27FC236}">
                <a16:creationId xmlns:a16="http://schemas.microsoft.com/office/drawing/2014/main" id="{84E49F45-C2CB-C89C-8325-86686CFBE577}"/>
              </a:ext>
            </a:extLst>
          </p:cNvPr>
          <p:cNvGraphicFramePr>
            <a:graphicFrameLocks noGrp="1"/>
          </p:cNvGraphicFramePr>
          <p:nvPr>
            <p:extLst>
              <p:ext uri="{D42A27DB-BD31-4B8C-83A1-F6EECF244321}">
                <p14:modId xmlns:p14="http://schemas.microsoft.com/office/powerpoint/2010/main" val="490784176"/>
              </p:ext>
            </p:extLst>
          </p:nvPr>
        </p:nvGraphicFramePr>
        <p:xfrm>
          <a:off x="2107538" y="4657485"/>
          <a:ext cx="2181225" cy="1890324"/>
        </p:xfrm>
        <a:graphic>
          <a:graphicData uri="http://schemas.openxmlformats.org/drawingml/2006/table">
            <a:tbl>
              <a:tblPr firstRow="1" bandRow="1">
                <a:tableStyleId>{00A15C55-8517-42AA-B614-E9B94910E393}</a:tableStyleId>
              </a:tblPr>
              <a:tblGrid>
                <a:gridCol w="1114425">
                  <a:extLst>
                    <a:ext uri="{9D8B030D-6E8A-4147-A177-3AD203B41FA5}">
                      <a16:colId xmlns:a16="http://schemas.microsoft.com/office/drawing/2014/main" val="3856207570"/>
                    </a:ext>
                  </a:extLst>
                </a:gridCol>
                <a:gridCol w="1066800">
                  <a:extLst>
                    <a:ext uri="{9D8B030D-6E8A-4147-A177-3AD203B41FA5}">
                      <a16:colId xmlns:a16="http://schemas.microsoft.com/office/drawing/2014/main" val="3703754845"/>
                    </a:ext>
                  </a:extLst>
                </a:gridCol>
              </a:tblGrid>
              <a:tr h="301131">
                <a:tc>
                  <a:txBody>
                    <a:bodyPr/>
                    <a:lstStyle/>
                    <a:p>
                      <a:r>
                        <a:rPr lang="en-US" sz="1100" dirty="0" err="1">
                          <a:solidFill>
                            <a:schemeClr val="bg1"/>
                          </a:solidFill>
                        </a:rPr>
                        <a:t>PassengerID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30113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Alice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0113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Bob</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301131">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Carol</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301131">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Dave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55947">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Eve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graphicFrame>
        <p:nvGraphicFramePr>
          <p:cNvPr id="13" name="Table 12">
            <a:extLst>
              <a:ext uri="{FF2B5EF4-FFF2-40B4-BE49-F238E27FC236}">
                <a16:creationId xmlns:a16="http://schemas.microsoft.com/office/drawing/2014/main" id="{33DB24BE-EB1A-7911-ABD7-62D1363C8340}"/>
              </a:ext>
            </a:extLst>
          </p:cNvPr>
          <p:cNvGraphicFramePr>
            <a:graphicFrameLocks noGrp="1"/>
          </p:cNvGraphicFramePr>
          <p:nvPr>
            <p:extLst>
              <p:ext uri="{D42A27DB-BD31-4B8C-83A1-F6EECF244321}">
                <p14:modId xmlns:p14="http://schemas.microsoft.com/office/powerpoint/2010/main" val="1059283336"/>
              </p:ext>
            </p:extLst>
          </p:nvPr>
        </p:nvGraphicFramePr>
        <p:xfrm>
          <a:off x="8496780" y="3080810"/>
          <a:ext cx="2675966" cy="1910902"/>
        </p:xfrm>
        <a:graphic>
          <a:graphicData uri="http://schemas.openxmlformats.org/drawingml/2006/table">
            <a:tbl>
              <a:tblPr firstRow="1" bandRow="1">
                <a:tableStyleId>{93296810-A885-4BE3-A3E7-6D5BEEA58F35}</a:tableStyleId>
              </a:tblPr>
              <a:tblGrid>
                <a:gridCol w="396509">
                  <a:extLst>
                    <a:ext uri="{9D8B030D-6E8A-4147-A177-3AD203B41FA5}">
                      <a16:colId xmlns:a16="http://schemas.microsoft.com/office/drawing/2014/main" val="1332229014"/>
                    </a:ext>
                  </a:extLst>
                </a:gridCol>
                <a:gridCol w="956041">
                  <a:extLst>
                    <a:ext uri="{9D8B030D-6E8A-4147-A177-3AD203B41FA5}">
                      <a16:colId xmlns:a16="http://schemas.microsoft.com/office/drawing/2014/main" val="3856207570"/>
                    </a:ext>
                  </a:extLst>
                </a:gridCol>
                <a:gridCol w="1323416">
                  <a:extLst>
                    <a:ext uri="{9D8B030D-6E8A-4147-A177-3AD203B41FA5}">
                      <a16:colId xmlns:a16="http://schemas.microsoft.com/office/drawing/2014/main" val="3703754845"/>
                    </a:ext>
                  </a:extLst>
                </a:gridCol>
              </a:tblGrid>
              <a:tr h="2729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bg1"/>
                          </a:solidFill>
                        </a:rPr>
                        <a:t>ID</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FlightID</a:t>
                      </a:r>
                      <a:r>
                        <a:rPr lang="en-US" sz="1100" dirty="0">
                          <a:solidFill>
                            <a:schemeClr val="bg1"/>
                          </a:solidFill>
                        </a:rPr>
                        <a:t> (FK)</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PassengerID</a:t>
                      </a:r>
                      <a:r>
                        <a:rPr lang="en-US" sz="1100" dirty="0">
                          <a:solidFill>
                            <a:schemeClr val="bg1"/>
                          </a:solidFill>
                        </a:rPr>
                        <a:t> (FK)</a:t>
                      </a:r>
                      <a:endParaRPr lang="en-IE" sz="1100" dirty="0">
                        <a:solidFill>
                          <a:schemeClr val="bg1"/>
                        </a:solidFill>
                      </a:endParaRPr>
                    </a:p>
                  </a:txBody>
                  <a:tcPr/>
                </a:tc>
                <a:extLst>
                  <a:ext uri="{0D108BD9-81ED-4DB2-BD59-A6C34878D82A}">
                    <a16:rowId xmlns:a16="http://schemas.microsoft.com/office/drawing/2014/main" val="43472090"/>
                  </a:ext>
                </a:extLst>
              </a:tr>
              <a:tr h="272986">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gn="l">
                        <a:lnSpc>
                          <a:spcPct val="107000"/>
                        </a:lnSpc>
                        <a:spcAft>
                          <a:spcPts val="800"/>
                        </a:spcAft>
                      </a:pPr>
                      <a:r>
                        <a:rPr lang="en-US" sz="1100" kern="100" dirty="0">
                          <a:solidFill>
                            <a:schemeClr val="bg1"/>
                          </a:solidFill>
                          <a:effectLst/>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86">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86">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86">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86">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5</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r h="272986">
                <a:tc>
                  <a:txBody>
                    <a:bodyPr/>
                    <a:lstStyle/>
                    <a:p>
                      <a:r>
                        <a:rPr lang="en-US" sz="1100" dirty="0">
                          <a:solidFill>
                            <a:schemeClr val="bg1"/>
                          </a:solidFill>
                        </a:rPr>
                        <a:t>6</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625518996"/>
                  </a:ext>
                </a:extLst>
              </a:tr>
            </a:tbl>
          </a:graphicData>
        </a:graphic>
      </p:graphicFrame>
      <p:graphicFrame>
        <p:nvGraphicFramePr>
          <p:cNvPr id="14" name="Table 13">
            <a:extLst>
              <a:ext uri="{FF2B5EF4-FFF2-40B4-BE49-F238E27FC236}">
                <a16:creationId xmlns:a16="http://schemas.microsoft.com/office/drawing/2014/main" id="{CE2506D0-F2C3-D3F7-3165-50699846BAB8}"/>
              </a:ext>
            </a:extLst>
          </p:cNvPr>
          <p:cNvGraphicFramePr>
            <a:graphicFrameLocks noGrp="1"/>
          </p:cNvGraphicFramePr>
          <p:nvPr>
            <p:extLst>
              <p:ext uri="{D42A27DB-BD31-4B8C-83A1-F6EECF244321}">
                <p14:modId xmlns:p14="http://schemas.microsoft.com/office/powerpoint/2010/main" val="4207576887"/>
              </p:ext>
            </p:extLst>
          </p:nvPr>
        </p:nvGraphicFramePr>
        <p:xfrm>
          <a:off x="5500061" y="3074104"/>
          <a:ext cx="2675966" cy="1637952"/>
        </p:xfrm>
        <a:graphic>
          <a:graphicData uri="http://schemas.openxmlformats.org/drawingml/2006/table">
            <a:tbl>
              <a:tblPr firstRow="1" bandRow="1">
                <a:tableStyleId>{00A15C55-8517-42AA-B614-E9B94910E393}</a:tableStyleId>
              </a:tblPr>
              <a:tblGrid>
                <a:gridCol w="1297705">
                  <a:extLst>
                    <a:ext uri="{9D8B030D-6E8A-4147-A177-3AD203B41FA5}">
                      <a16:colId xmlns:a16="http://schemas.microsoft.com/office/drawing/2014/main" val="3856207570"/>
                    </a:ext>
                  </a:extLst>
                </a:gridCol>
                <a:gridCol w="1378261">
                  <a:extLst>
                    <a:ext uri="{9D8B030D-6E8A-4147-A177-3AD203B41FA5}">
                      <a16:colId xmlns:a16="http://schemas.microsoft.com/office/drawing/2014/main" val="3703754845"/>
                    </a:ext>
                  </a:extLst>
                </a:gridCol>
              </a:tblGrid>
              <a:tr h="272992">
                <a:tc>
                  <a:txBody>
                    <a:bodyPr/>
                    <a:lstStyle/>
                    <a:p>
                      <a:r>
                        <a:rPr lang="en-US" sz="1100" dirty="0" err="1">
                          <a:solidFill>
                            <a:schemeClr val="bg1"/>
                          </a:solidFill>
                        </a:rPr>
                        <a:t>DestenationID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272992">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Amsterdam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92">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err="1">
                          <a:solidFill>
                            <a:schemeClr val="bg1"/>
                          </a:solidFill>
                          <a:effectLst/>
                        </a:rPr>
                        <a:t>Parijs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92">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Frankfurt</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92">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Londen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92">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New York</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spTree>
    <p:extLst>
      <p:ext uri="{BB962C8B-B14F-4D97-AF65-F5344CB8AC3E}">
        <p14:creationId xmlns:p14="http://schemas.microsoft.com/office/powerpoint/2010/main" val="62503500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2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5" name="Table 14">
            <a:extLst>
              <a:ext uri="{FF2B5EF4-FFF2-40B4-BE49-F238E27FC236}">
                <a16:creationId xmlns:a16="http://schemas.microsoft.com/office/drawing/2014/main" id="{7458BE65-5997-9B01-1519-B41BC2ACE41F}"/>
              </a:ext>
            </a:extLst>
          </p:cNvPr>
          <p:cNvGraphicFramePr>
            <a:graphicFrameLocks noGrp="1"/>
          </p:cNvGraphicFramePr>
          <p:nvPr>
            <p:extLst>
              <p:ext uri="{D42A27DB-BD31-4B8C-83A1-F6EECF244321}">
                <p14:modId xmlns:p14="http://schemas.microsoft.com/office/powerpoint/2010/main" val="941155586"/>
              </p:ext>
            </p:extLst>
          </p:nvPr>
        </p:nvGraphicFramePr>
        <p:xfrm>
          <a:off x="5356225" y="278456"/>
          <a:ext cx="5645150" cy="1842552"/>
        </p:xfrm>
        <a:graphic>
          <a:graphicData uri="http://schemas.openxmlformats.org/drawingml/2006/table">
            <a:tbl>
              <a:tblPr firstRow="1" bandRow="1">
                <a:tableStyleId>{073A0DAA-6AF3-43AB-8588-CEC1D06C72B9}</a:tableStyleId>
              </a:tblPr>
              <a:tblGrid>
                <a:gridCol w="950137">
                  <a:extLst>
                    <a:ext uri="{9D8B030D-6E8A-4147-A177-3AD203B41FA5}">
                      <a16:colId xmlns:a16="http://schemas.microsoft.com/office/drawing/2014/main" val="3382944522"/>
                    </a:ext>
                  </a:extLst>
                </a:gridCol>
                <a:gridCol w="1065358">
                  <a:extLst>
                    <a:ext uri="{9D8B030D-6E8A-4147-A177-3AD203B41FA5}">
                      <a16:colId xmlns:a16="http://schemas.microsoft.com/office/drawing/2014/main" val="3556367693"/>
                    </a:ext>
                  </a:extLst>
                </a:gridCol>
                <a:gridCol w="1250313">
                  <a:extLst>
                    <a:ext uri="{9D8B030D-6E8A-4147-A177-3AD203B41FA5}">
                      <a16:colId xmlns:a16="http://schemas.microsoft.com/office/drawing/2014/main" val="2583033163"/>
                    </a:ext>
                  </a:extLst>
                </a:gridCol>
                <a:gridCol w="707849">
                  <a:extLst>
                    <a:ext uri="{9D8B030D-6E8A-4147-A177-3AD203B41FA5}">
                      <a16:colId xmlns:a16="http://schemas.microsoft.com/office/drawing/2014/main" val="3287626879"/>
                    </a:ext>
                  </a:extLst>
                </a:gridCol>
                <a:gridCol w="777028">
                  <a:extLst>
                    <a:ext uri="{9D8B030D-6E8A-4147-A177-3AD203B41FA5}">
                      <a16:colId xmlns:a16="http://schemas.microsoft.com/office/drawing/2014/main" val="556062274"/>
                    </a:ext>
                  </a:extLst>
                </a:gridCol>
                <a:gridCol w="894465">
                  <a:extLst>
                    <a:ext uri="{9D8B030D-6E8A-4147-A177-3AD203B41FA5}">
                      <a16:colId xmlns:a16="http://schemas.microsoft.com/office/drawing/2014/main" val="1644701212"/>
                    </a:ext>
                  </a:extLst>
                </a:gridCol>
              </a:tblGrid>
              <a:tr h="307092">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graphicFrame>
        <p:nvGraphicFramePr>
          <p:cNvPr id="16" name="Table 15">
            <a:extLst>
              <a:ext uri="{FF2B5EF4-FFF2-40B4-BE49-F238E27FC236}">
                <a16:creationId xmlns:a16="http://schemas.microsoft.com/office/drawing/2014/main" id="{6D51A7BA-FB10-FB91-7624-3B447A1603B4}"/>
              </a:ext>
            </a:extLst>
          </p:cNvPr>
          <p:cNvGraphicFramePr>
            <a:graphicFrameLocks noGrp="1"/>
          </p:cNvGraphicFramePr>
          <p:nvPr>
            <p:extLst>
              <p:ext uri="{D42A27DB-BD31-4B8C-83A1-F6EECF244321}">
                <p14:modId xmlns:p14="http://schemas.microsoft.com/office/powerpoint/2010/main" val="2860651392"/>
              </p:ext>
            </p:extLst>
          </p:nvPr>
        </p:nvGraphicFramePr>
        <p:xfrm>
          <a:off x="2445235" y="3009485"/>
          <a:ext cx="2326902" cy="1099984"/>
        </p:xfrm>
        <a:graphic>
          <a:graphicData uri="http://schemas.openxmlformats.org/drawingml/2006/table">
            <a:tbl>
              <a:tblPr firstRow="1" bandRow="1">
                <a:tableStyleId>{5C22544A-7EE6-4342-B048-85BDC9FD1C3A}</a:tableStyleId>
              </a:tblPr>
              <a:tblGrid>
                <a:gridCol w="1163451">
                  <a:extLst>
                    <a:ext uri="{9D8B030D-6E8A-4147-A177-3AD203B41FA5}">
                      <a16:colId xmlns:a16="http://schemas.microsoft.com/office/drawing/2014/main" val="3856207570"/>
                    </a:ext>
                  </a:extLst>
                </a:gridCol>
                <a:gridCol w="1163451">
                  <a:extLst>
                    <a:ext uri="{9D8B030D-6E8A-4147-A177-3AD203B41FA5}">
                      <a16:colId xmlns:a16="http://schemas.microsoft.com/office/drawing/2014/main" val="3703754845"/>
                    </a:ext>
                  </a:extLst>
                </a:gridCol>
              </a:tblGrid>
              <a:tr h="274996">
                <a:tc>
                  <a:txBody>
                    <a:bodyPr/>
                    <a:lstStyle/>
                    <a:p>
                      <a:r>
                        <a:rPr lang="en-US" sz="1100" dirty="0" err="1">
                          <a:solidFill>
                            <a:schemeClr val="bg1"/>
                          </a:solidFill>
                        </a:rPr>
                        <a:t>klantID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274996">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Jan Jansen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4996">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Piet Pieters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4996">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Marie </a:t>
                      </a:r>
                      <a:r>
                        <a:rPr lang="en-IE" sz="1100" kern="100" dirty="0" err="1">
                          <a:solidFill>
                            <a:schemeClr val="bg1"/>
                          </a:solidFill>
                          <a:effectLst/>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55315099"/>
                  </a:ext>
                </a:extLst>
              </a:tr>
            </a:tbl>
          </a:graphicData>
        </a:graphic>
      </p:graphicFrame>
      <p:graphicFrame>
        <p:nvGraphicFramePr>
          <p:cNvPr id="17" name="Table 16">
            <a:extLst>
              <a:ext uri="{FF2B5EF4-FFF2-40B4-BE49-F238E27FC236}">
                <a16:creationId xmlns:a16="http://schemas.microsoft.com/office/drawing/2014/main" id="{599A57A3-DB6E-CF66-BB54-E9489FA3D5D4}"/>
              </a:ext>
            </a:extLst>
          </p:cNvPr>
          <p:cNvGraphicFramePr>
            <a:graphicFrameLocks noGrp="1"/>
          </p:cNvGraphicFramePr>
          <p:nvPr>
            <p:extLst>
              <p:ext uri="{D42A27DB-BD31-4B8C-83A1-F6EECF244321}">
                <p14:modId xmlns:p14="http://schemas.microsoft.com/office/powerpoint/2010/main" val="3120096594"/>
              </p:ext>
            </p:extLst>
          </p:nvPr>
        </p:nvGraphicFramePr>
        <p:xfrm>
          <a:off x="3800859" y="4568576"/>
          <a:ext cx="3031190" cy="1444425"/>
        </p:xfrm>
        <a:graphic>
          <a:graphicData uri="http://schemas.openxmlformats.org/drawingml/2006/table">
            <a:tbl>
              <a:tblPr firstRow="1" bandRow="1">
                <a:tableStyleId>{21E4AEA4-8DFA-4A89-87EB-49C32662AFE0}</a:tableStyleId>
              </a:tblPr>
              <a:tblGrid>
                <a:gridCol w="1162751">
                  <a:extLst>
                    <a:ext uri="{9D8B030D-6E8A-4147-A177-3AD203B41FA5}">
                      <a16:colId xmlns:a16="http://schemas.microsoft.com/office/drawing/2014/main" val="3026998120"/>
                    </a:ext>
                  </a:extLst>
                </a:gridCol>
                <a:gridCol w="1122570">
                  <a:extLst>
                    <a:ext uri="{9D8B030D-6E8A-4147-A177-3AD203B41FA5}">
                      <a16:colId xmlns:a16="http://schemas.microsoft.com/office/drawing/2014/main" val="3944319344"/>
                    </a:ext>
                  </a:extLst>
                </a:gridCol>
                <a:gridCol w="745869">
                  <a:extLst>
                    <a:ext uri="{9D8B030D-6E8A-4147-A177-3AD203B41FA5}">
                      <a16:colId xmlns:a16="http://schemas.microsoft.com/office/drawing/2014/main" val="2002119614"/>
                    </a:ext>
                  </a:extLst>
                </a:gridCol>
              </a:tblGrid>
              <a:tr h="288885">
                <a:tc>
                  <a:txBody>
                    <a:bodyPr/>
                    <a:lstStyle/>
                    <a:p>
                      <a:r>
                        <a:rPr lang="en-US" sz="1100" dirty="0" err="1">
                          <a:solidFill>
                            <a:schemeClr val="bg1"/>
                          </a:solidFill>
                        </a:rPr>
                        <a:t>ProductID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Product</a:t>
                      </a:r>
                      <a:endParaRPr lang="en-IE" sz="1100" dirty="0">
                        <a:solidFill>
                          <a:schemeClr val="bg1"/>
                        </a:solidFill>
                      </a:endParaRPr>
                    </a:p>
                  </a:txBody>
                  <a:tcPr/>
                </a:tc>
                <a:tc>
                  <a:txBody>
                    <a:bodyPr/>
                    <a:lstStyle/>
                    <a:p>
                      <a:r>
                        <a:rPr lang="en-US" sz="1100" dirty="0" err="1">
                          <a:solidFill>
                            <a:schemeClr val="bg1"/>
                          </a:solidFill>
                        </a:rPr>
                        <a:t>UnitPrice</a:t>
                      </a:r>
                      <a:endParaRPr lang="en-IE" sz="1100" dirty="0">
                        <a:solidFill>
                          <a:schemeClr val="bg1"/>
                        </a:solidFill>
                      </a:endParaRPr>
                    </a:p>
                  </a:txBody>
                  <a:tcPr/>
                </a:tc>
                <a:extLst>
                  <a:ext uri="{0D108BD9-81ED-4DB2-BD59-A6C34878D82A}">
                    <a16:rowId xmlns:a16="http://schemas.microsoft.com/office/drawing/2014/main" val="3955985287"/>
                  </a:ext>
                </a:extLst>
              </a:tr>
              <a:tr h="288885">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Hamburger</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3559072158"/>
                  </a:ext>
                </a:extLst>
              </a:tr>
              <a:tr h="288885">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Hotdog</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114556753"/>
                  </a:ext>
                </a:extLst>
              </a:tr>
              <a:tr h="288885">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Cheeseburger</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1125210985"/>
                  </a:ext>
                </a:extLst>
              </a:tr>
              <a:tr h="288885">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err="1">
                          <a:solidFill>
                            <a:schemeClr val="bg1"/>
                          </a:solidFill>
                        </a:rPr>
                        <a:t>Frietjes</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112264535"/>
                  </a:ext>
                </a:extLst>
              </a:tr>
            </a:tbl>
          </a:graphicData>
        </a:graphic>
      </p:graphicFrame>
      <p:graphicFrame>
        <p:nvGraphicFramePr>
          <p:cNvPr id="18" name="Table 17">
            <a:extLst>
              <a:ext uri="{FF2B5EF4-FFF2-40B4-BE49-F238E27FC236}">
                <a16:creationId xmlns:a16="http://schemas.microsoft.com/office/drawing/2014/main" id="{BB15B78E-255B-F594-FA42-6D3EFBC3267A}"/>
              </a:ext>
            </a:extLst>
          </p:cNvPr>
          <p:cNvGraphicFramePr>
            <a:graphicFrameLocks noGrp="1"/>
          </p:cNvGraphicFramePr>
          <p:nvPr>
            <p:extLst>
              <p:ext uri="{D42A27DB-BD31-4B8C-83A1-F6EECF244321}">
                <p14:modId xmlns:p14="http://schemas.microsoft.com/office/powerpoint/2010/main" val="1719007464"/>
              </p:ext>
            </p:extLst>
          </p:nvPr>
        </p:nvGraphicFramePr>
        <p:xfrm>
          <a:off x="5152465" y="2548090"/>
          <a:ext cx="4829736" cy="1690538"/>
        </p:xfrm>
        <a:graphic>
          <a:graphicData uri="http://schemas.openxmlformats.org/drawingml/2006/table">
            <a:tbl>
              <a:tblPr firstRow="1" bandRow="1">
                <a:tableStyleId>{93296810-A885-4BE3-A3E7-6D5BEEA58F35}</a:tableStyleId>
              </a:tblPr>
              <a:tblGrid>
                <a:gridCol w="1267385">
                  <a:extLst>
                    <a:ext uri="{9D8B030D-6E8A-4147-A177-3AD203B41FA5}">
                      <a16:colId xmlns:a16="http://schemas.microsoft.com/office/drawing/2014/main" val="698093625"/>
                    </a:ext>
                  </a:extLst>
                </a:gridCol>
                <a:gridCol w="942975">
                  <a:extLst>
                    <a:ext uri="{9D8B030D-6E8A-4147-A177-3AD203B41FA5}">
                      <a16:colId xmlns:a16="http://schemas.microsoft.com/office/drawing/2014/main" val="3231996472"/>
                    </a:ext>
                  </a:extLst>
                </a:gridCol>
                <a:gridCol w="1114425">
                  <a:extLst>
                    <a:ext uri="{9D8B030D-6E8A-4147-A177-3AD203B41FA5}">
                      <a16:colId xmlns:a16="http://schemas.microsoft.com/office/drawing/2014/main" val="3046832543"/>
                    </a:ext>
                  </a:extLst>
                </a:gridCol>
                <a:gridCol w="781050">
                  <a:extLst>
                    <a:ext uri="{9D8B030D-6E8A-4147-A177-3AD203B41FA5}">
                      <a16:colId xmlns:a16="http://schemas.microsoft.com/office/drawing/2014/main" val="3466928168"/>
                    </a:ext>
                  </a:extLst>
                </a:gridCol>
                <a:gridCol w="723901">
                  <a:extLst>
                    <a:ext uri="{9D8B030D-6E8A-4147-A177-3AD203B41FA5}">
                      <a16:colId xmlns:a16="http://schemas.microsoft.com/office/drawing/2014/main" val="709801818"/>
                    </a:ext>
                  </a:extLst>
                </a:gridCol>
              </a:tblGrid>
              <a:tr h="277101">
                <a:tc>
                  <a:txBody>
                    <a:bodyPr/>
                    <a:lstStyle/>
                    <a:p>
                      <a:r>
                        <a:rPr lang="en-US" sz="1100" dirty="0" err="1">
                          <a:solidFill>
                            <a:schemeClr val="bg1"/>
                          </a:solidFill>
                        </a:rPr>
                        <a:t>OrderItemID</a:t>
                      </a:r>
                      <a:r>
                        <a:rPr lang="en-US" sz="1100" dirty="0">
                          <a:solidFill>
                            <a:schemeClr val="bg1"/>
                          </a:solidFill>
                        </a:rPr>
                        <a:t> (PK)</a:t>
                      </a:r>
                      <a:endParaRPr lang="en-IE" sz="1100" dirty="0">
                        <a:solidFill>
                          <a:schemeClr val="bg1"/>
                        </a:solidFill>
                      </a:endParaRPr>
                    </a:p>
                  </a:txBody>
                  <a:tcPr/>
                </a:tc>
                <a:tc>
                  <a:txBody>
                    <a:bodyPr/>
                    <a:lstStyle/>
                    <a:p>
                      <a:r>
                        <a:rPr lang="en-US" sz="1100" dirty="0" err="1">
                          <a:solidFill>
                            <a:schemeClr val="bg1"/>
                          </a:solidFill>
                        </a:rPr>
                        <a:t>OrderID</a:t>
                      </a:r>
                      <a:r>
                        <a:rPr lang="en-US" sz="1100" dirty="0">
                          <a:solidFill>
                            <a:schemeClr val="bg1"/>
                          </a:solidFill>
                        </a:rPr>
                        <a:t> (FK)</a:t>
                      </a:r>
                      <a:endParaRPr lang="en-IE" sz="1100" dirty="0">
                        <a:solidFill>
                          <a:schemeClr val="bg1"/>
                        </a:solidFill>
                      </a:endParaRPr>
                    </a:p>
                  </a:txBody>
                  <a:tcPr/>
                </a:tc>
                <a:tc>
                  <a:txBody>
                    <a:bodyPr/>
                    <a:lstStyle/>
                    <a:p>
                      <a:r>
                        <a:rPr lang="en-US" sz="1100" dirty="0" err="1">
                          <a:solidFill>
                            <a:schemeClr val="bg1"/>
                          </a:solidFill>
                        </a:rPr>
                        <a:t>ProductID</a:t>
                      </a:r>
                      <a:r>
                        <a:rPr lang="en-US" sz="1100" dirty="0">
                          <a:solidFill>
                            <a:schemeClr val="bg1"/>
                          </a:solidFill>
                        </a:rPr>
                        <a:t> (FK)</a:t>
                      </a:r>
                      <a:endParaRPr lang="en-IE" sz="1100" dirty="0">
                        <a:solidFill>
                          <a:schemeClr val="bg1"/>
                        </a:solidFill>
                      </a:endParaRPr>
                    </a:p>
                  </a:txBody>
                  <a:tcPr/>
                </a:tc>
                <a:tc>
                  <a:txBody>
                    <a:bodyPr/>
                    <a:lstStyle/>
                    <a:p>
                      <a:r>
                        <a:rPr lang="en-US" sz="1100" dirty="0">
                          <a:solidFill>
                            <a:schemeClr val="bg1"/>
                          </a:solidFill>
                        </a:rPr>
                        <a:t>Quantity</a:t>
                      </a:r>
                      <a:endParaRPr lang="en-IE" sz="1100" dirty="0">
                        <a:solidFill>
                          <a:schemeClr val="bg1"/>
                        </a:solidFill>
                      </a:endParaRPr>
                    </a:p>
                  </a:txBody>
                  <a:tcPr/>
                </a:tc>
                <a:tc>
                  <a:txBody>
                    <a:bodyPr/>
                    <a:lstStyle/>
                    <a:p>
                      <a:r>
                        <a:rPr lang="en-US" sz="1100" dirty="0">
                          <a:solidFill>
                            <a:schemeClr val="bg1"/>
                          </a:solidFill>
                        </a:rPr>
                        <a:t>Total</a:t>
                      </a:r>
                      <a:endParaRPr lang="en-IE" sz="1100" dirty="0">
                        <a:solidFill>
                          <a:schemeClr val="bg1"/>
                        </a:solidFill>
                      </a:endParaRPr>
                    </a:p>
                  </a:txBody>
                  <a:tcPr/>
                </a:tc>
                <a:extLst>
                  <a:ext uri="{0D108BD9-81ED-4DB2-BD59-A6C34878D82A}">
                    <a16:rowId xmlns:a16="http://schemas.microsoft.com/office/drawing/2014/main" val="2435425674"/>
                  </a:ext>
                </a:extLst>
              </a:tr>
              <a:tr h="277101">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extLst>
                  <a:ext uri="{0D108BD9-81ED-4DB2-BD59-A6C34878D82A}">
                    <a16:rowId xmlns:a16="http://schemas.microsoft.com/office/drawing/2014/main" val="422842269"/>
                  </a:ext>
                </a:extLst>
              </a:tr>
              <a:tr h="277101">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4046130217"/>
                  </a:ext>
                </a:extLst>
              </a:tr>
              <a:tr h="305033">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3076482415"/>
                  </a:ext>
                </a:extLst>
              </a:tr>
              <a:tr h="277101">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2247288519"/>
                  </a:ext>
                </a:extLst>
              </a:tr>
              <a:tr h="277101">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857271679"/>
                  </a:ext>
                </a:extLst>
              </a:tr>
            </a:tbl>
          </a:graphicData>
        </a:graphic>
      </p:graphicFrame>
      <p:graphicFrame>
        <p:nvGraphicFramePr>
          <p:cNvPr id="19" name="Table 18">
            <a:extLst>
              <a:ext uri="{FF2B5EF4-FFF2-40B4-BE49-F238E27FC236}">
                <a16:creationId xmlns:a16="http://schemas.microsoft.com/office/drawing/2014/main" id="{256688AA-F7AE-54B5-3F2B-EF6B9CA6247D}"/>
              </a:ext>
            </a:extLst>
          </p:cNvPr>
          <p:cNvGraphicFramePr>
            <a:graphicFrameLocks noGrp="1"/>
          </p:cNvGraphicFramePr>
          <p:nvPr>
            <p:extLst>
              <p:ext uri="{D42A27DB-BD31-4B8C-83A1-F6EECF244321}">
                <p14:modId xmlns:p14="http://schemas.microsoft.com/office/powerpoint/2010/main" val="2186731622"/>
              </p:ext>
            </p:extLst>
          </p:nvPr>
        </p:nvGraphicFramePr>
        <p:xfrm>
          <a:off x="7891184" y="4665710"/>
          <a:ext cx="2091017" cy="1177746"/>
        </p:xfrm>
        <a:graphic>
          <a:graphicData uri="http://schemas.openxmlformats.org/drawingml/2006/table">
            <a:tbl>
              <a:tblPr firstRow="1" bandRow="1">
                <a:tableStyleId>{1E171933-4619-4E11-9A3F-F7608DF75F80}</a:tableStyleId>
              </a:tblPr>
              <a:tblGrid>
                <a:gridCol w="1046770">
                  <a:extLst>
                    <a:ext uri="{9D8B030D-6E8A-4147-A177-3AD203B41FA5}">
                      <a16:colId xmlns:a16="http://schemas.microsoft.com/office/drawing/2014/main" val="698093625"/>
                    </a:ext>
                  </a:extLst>
                </a:gridCol>
                <a:gridCol w="1044247">
                  <a:extLst>
                    <a:ext uri="{9D8B030D-6E8A-4147-A177-3AD203B41FA5}">
                      <a16:colId xmlns:a16="http://schemas.microsoft.com/office/drawing/2014/main" val="3231996472"/>
                    </a:ext>
                  </a:extLst>
                </a:gridCol>
              </a:tblGrid>
              <a:tr h="287199">
                <a:tc>
                  <a:txBody>
                    <a:bodyPr/>
                    <a:lstStyle/>
                    <a:p>
                      <a:r>
                        <a:rPr lang="en-US" sz="1100" dirty="0" err="1">
                          <a:solidFill>
                            <a:schemeClr val="bg1"/>
                          </a:solidFill>
                        </a:rPr>
                        <a:t>OrderID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ClientID (FK)</a:t>
                      </a:r>
                      <a:endParaRPr lang="en-IE" sz="1100" dirty="0">
                        <a:solidFill>
                          <a:schemeClr val="bg1"/>
                        </a:solidFill>
                      </a:endParaRPr>
                    </a:p>
                  </a:txBody>
                  <a:tcPr/>
                </a:tc>
                <a:extLst>
                  <a:ext uri="{0D108BD9-81ED-4DB2-BD59-A6C34878D82A}">
                    <a16:rowId xmlns:a16="http://schemas.microsoft.com/office/drawing/2014/main" val="2435425674"/>
                  </a:ext>
                </a:extLst>
              </a:tr>
              <a:tr h="287199">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422842269"/>
                  </a:ext>
                </a:extLst>
              </a:tr>
              <a:tr h="287199">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4046130217"/>
                  </a:ext>
                </a:extLst>
              </a:tr>
              <a:tr h="316149">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3076482415"/>
                  </a:ext>
                </a:extLst>
              </a:tr>
            </a:tbl>
          </a:graphicData>
        </a:graphic>
      </p:graphicFrame>
    </p:spTree>
    <p:extLst>
      <p:ext uri="{BB962C8B-B14F-4D97-AF65-F5344CB8AC3E}">
        <p14:creationId xmlns:p14="http://schemas.microsoft.com/office/powerpoint/2010/main" val="3181217845"/>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SQL is een non-</a:t>
            </a:r>
            <a:r>
              <a:rPr lang="nl-BE" dirty="0" err="1"/>
              <a:t>procedural</a:t>
            </a:r>
            <a:r>
              <a:rPr lang="nl-BE" dirty="0"/>
              <a:t> </a:t>
            </a:r>
            <a:r>
              <a:rPr lang="nl-BE" dirty="0" err="1"/>
              <a:t>language</a:t>
            </a:r>
            <a:endParaRPr lang="nl-BE" dirty="0"/>
          </a:p>
          <a:p>
            <a:pPr lvl="1"/>
            <a:r>
              <a:rPr lang="nl-BE" dirty="0"/>
              <a:t>In procedurele talen kunnen we gebruik maken van herbruikbare </a:t>
            </a:r>
            <a:r>
              <a:rPr lang="nl-BE" dirty="0" err="1"/>
              <a:t>fucties</a:t>
            </a:r>
            <a:r>
              <a:rPr lang="nl-BE" dirty="0"/>
              <a:t> die logische operatoren bevatten (</a:t>
            </a:r>
            <a:r>
              <a:rPr lang="nl-BE" dirty="0" err="1"/>
              <a:t>if</a:t>
            </a:r>
            <a:r>
              <a:rPr lang="nl-BE" dirty="0"/>
              <a:t>, </a:t>
            </a:r>
            <a:r>
              <a:rPr lang="nl-BE" dirty="0" err="1"/>
              <a:t>else,case</a:t>
            </a:r>
            <a:r>
              <a:rPr lang="nl-BE" dirty="0"/>
              <a:t>), herhalingen (</a:t>
            </a:r>
            <a:r>
              <a:rPr lang="nl-BE" dirty="0" err="1"/>
              <a:t>while</a:t>
            </a:r>
            <a:r>
              <a:rPr lang="nl-BE" dirty="0"/>
              <a:t>, </a:t>
            </a:r>
            <a:r>
              <a:rPr lang="nl-BE" dirty="0" err="1"/>
              <a:t>for</a:t>
            </a:r>
            <a:r>
              <a:rPr lang="nl-BE" dirty="0"/>
              <a:t>, …). Die worden door een compiler naar </a:t>
            </a:r>
            <a:r>
              <a:rPr lang="nl-BE" dirty="0" err="1"/>
              <a:t>herbuikbare</a:t>
            </a:r>
            <a:r>
              <a:rPr lang="nl-BE" dirty="0"/>
              <a:t> code omgezet.</a:t>
            </a:r>
          </a:p>
          <a:p>
            <a:pPr lvl="1"/>
            <a:r>
              <a:rPr lang="nl-BE" dirty="0"/>
              <a:t>In deze talen hebben we de controle zelf in handen.</a:t>
            </a:r>
          </a:p>
          <a:p>
            <a:r>
              <a:rPr lang="nl-BE" dirty="0"/>
              <a:t>SQL kent deze controle niet. We vragen door het geven van bepaalde </a:t>
            </a:r>
            <a:r>
              <a:rPr lang="nl-BE" dirty="0" err="1"/>
              <a:t>inputs</a:t>
            </a:r>
            <a:r>
              <a:rPr lang="nl-BE" dirty="0"/>
              <a:t> een dataset op en krijgen de gevraagde opgeslagen data terug.</a:t>
            </a:r>
          </a:p>
          <a:p>
            <a:pPr lvl="1"/>
            <a:r>
              <a:rPr lang="nl-BE" dirty="0"/>
              <a:t>Hoe SQL hiermee intern omgaat krijgen we niet te zien en kan </a:t>
            </a:r>
            <a:r>
              <a:rPr lang="nl-BE" dirty="0" err="1"/>
              <a:t>varieren</a:t>
            </a:r>
            <a:r>
              <a:rPr lang="nl-BE" dirty="0"/>
              <a:t> van systeem tot systeem, versie tot versie en zelfs van de structuur en hoeveelheid van data.</a:t>
            </a:r>
          </a:p>
          <a:p>
            <a:pPr lvl="1"/>
            <a:r>
              <a:rPr lang="nl-BE" dirty="0"/>
              <a:t>Sommige database systemen hebben wel een op SQL gebaseerde sub taal die meer mogelijkheden bieden om meer geavanceerde functies te gebruiken zoals PL/SQL van Oracle, Microsoft </a:t>
            </a:r>
            <a:r>
              <a:rPr lang="nl-BE" dirty="0" err="1"/>
              <a:t>transact</a:t>
            </a:r>
            <a:r>
              <a:rPr lang="nl-BE" dirty="0"/>
              <a:t> SQL, …</a:t>
            </a:r>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2419" y="115294"/>
            <a:ext cx="10515600" cy="794204"/>
          </a:xfrm>
        </p:spPr>
        <p:txBody>
          <a:bodyPr/>
          <a:lstStyle/>
          <a:p>
            <a:r>
              <a:rPr lang="nl-BE" dirty="0"/>
              <a:t>Datatypes in 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742784" y="1060574"/>
            <a:ext cx="10869538" cy="5849110"/>
          </a:xfrm>
        </p:spPr>
        <p:txBody>
          <a:bodyPr>
            <a:normAutofit lnSpcReduction="10000"/>
          </a:bodyPr>
          <a:lstStyle/>
          <a:p>
            <a:r>
              <a:rPr lang="nl-BE" dirty="0"/>
              <a:t>Net zoals in C#, heeft elke database een eigen set van datatypes.</a:t>
            </a:r>
          </a:p>
          <a:p>
            <a:r>
              <a:rPr lang="nl-BE" dirty="0"/>
              <a:t>Afhankelijk van de data die we willen opslaan moeten we het datatype kiezen die het best toepasselijk is voor de inhoud van dit veld.</a:t>
            </a:r>
          </a:p>
          <a:p>
            <a:pPr lvl="1"/>
            <a:r>
              <a:rPr lang="nl-BE" dirty="0"/>
              <a:t>Net zoals in de programmeertalen hebben we datatypes voor:</a:t>
            </a:r>
          </a:p>
          <a:p>
            <a:pPr lvl="2"/>
            <a:r>
              <a:rPr lang="nl-BE" sz="2400" dirty="0"/>
              <a:t>Numerieke data</a:t>
            </a:r>
          </a:p>
          <a:p>
            <a:pPr lvl="2"/>
            <a:r>
              <a:rPr lang="nl-BE" sz="2400" dirty="0"/>
              <a:t>Tekst data</a:t>
            </a:r>
          </a:p>
          <a:p>
            <a:pPr lvl="2"/>
            <a:r>
              <a:rPr lang="nl-BE" sz="2400" dirty="0"/>
              <a:t>Binaire data</a:t>
            </a:r>
          </a:p>
          <a:p>
            <a:pPr lvl="2"/>
            <a:r>
              <a:rPr lang="nl-BE" sz="2400" dirty="0"/>
              <a:t>Datum en tijd</a:t>
            </a:r>
          </a:p>
          <a:p>
            <a:pPr lvl="1"/>
            <a:r>
              <a:rPr lang="nl-BE" sz="2800" dirty="0"/>
              <a:t>En net zoals in onze programmeer omgeving hebben de verschillende datatypes hun eigen toepassing en bereik.</a:t>
            </a:r>
          </a:p>
          <a:p>
            <a:pPr lvl="2"/>
            <a:r>
              <a:rPr lang="nl-BE" sz="2400" dirty="0"/>
              <a:t>Datatypes voor een relationele database zijn niet altijd volledig hetzelfde als de datatypes gebruikt in onze programmeertaal.</a:t>
            </a:r>
          </a:p>
          <a:p>
            <a:pPr lvl="1"/>
            <a:r>
              <a:rPr lang="nl-BE" sz="2800" dirty="0"/>
              <a:t>Elke producent van RDBMS systemen heeft zijn eigen invulling en beschrijving van deze datatypes. Diegene die wij zien zijn gebaseerd op SQL Server.</a:t>
            </a:r>
          </a:p>
        </p:txBody>
      </p:sp>
    </p:spTree>
    <p:extLst>
      <p:ext uri="{BB962C8B-B14F-4D97-AF65-F5344CB8AC3E}">
        <p14:creationId xmlns:p14="http://schemas.microsoft.com/office/powerpoint/2010/main" val="4209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INT (Geheel Getal)</a:t>
            </a:r>
          </a:p>
          <a:p>
            <a:pPr lvl="1"/>
            <a:r>
              <a:rPr lang="nl-NL" dirty="0"/>
              <a:t>Een 32-bits geheel getal zonder decimalen.</a:t>
            </a:r>
          </a:p>
          <a:p>
            <a:pPr marL="914400" lvl="2" indent="0">
              <a:buNone/>
            </a:pPr>
            <a:r>
              <a:rPr lang="nl-NL" dirty="0"/>
              <a:t>-2.147.483.648 tot 2.147.483.647</a:t>
            </a:r>
          </a:p>
          <a:p>
            <a:pPr lvl="1"/>
            <a:r>
              <a:rPr lang="nl-NL" dirty="0"/>
              <a:t>Voorbeeld:</a:t>
            </a:r>
          </a:p>
          <a:p>
            <a:pPr marL="914400" lvl="2" indent="0">
              <a:buNone/>
            </a:pPr>
            <a:r>
              <a:rPr lang="nl-NL" dirty="0"/>
              <a:t>DECLARE @leeftijd INT = 25; </a:t>
            </a:r>
          </a:p>
          <a:p>
            <a:r>
              <a:rPr lang="nl-NL" dirty="0"/>
              <a:t>DECIMAL(p, d) (Decimaal Getal)</a:t>
            </a:r>
          </a:p>
          <a:p>
            <a:pPr lvl="1"/>
            <a:r>
              <a:rPr lang="nl-NL" dirty="0"/>
              <a:t>Een decimaal getal met een precisie p (aantal cijfers in totaal) en het aantal decimalen d.</a:t>
            </a:r>
          </a:p>
          <a:p>
            <a:pPr lvl="1"/>
            <a:r>
              <a:rPr lang="nl-NL" dirty="0"/>
              <a:t>Voorbeeld:</a:t>
            </a:r>
          </a:p>
          <a:p>
            <a:pPr marL="914400" lvl="2" indent="0">
              <a:buNone/>
            </a:pPr>
            <a:r>
              <a:rPr lang="nl-NL" dirty="0"/>
              <a:t>DECLARE @prijs DECIMAL(10, 2) = 12345.67; </a:t>
            </a:r>
          </a:p>
          <a:p>
            <a:r>
              <a:rPr lang="nl-NL" dirty="0"/>
              <a:t>FLOAT(n) (</a:t>
            </a:r>
            <a:r>
              <a:rPr lang="nl-NL" dirty="0" err="1"/>
              <a:t>Floating</a:t>
            </a:r>
            <a:r>
              <a:rPr lang="nl-NL" dirty="0"/>
              <a:t>-Point Getal)</a:t>
            </a:r>
          </a:p>
          <a:p>
            <a:pPr lvl="1"/>
            <a:r>
              <a:rPr lang="nl-NL" dirty="0"/>
              <a:t>Een </a:t>
            </a:r>
            <a:r>
              <a:rPr lang="nl-NL" dirty="0" err="1"/>
              <a:t>floating</a:t>
            </a:r>
            <a:r>
              <a:rPr lang="nl-NL" dirty="0"/>
              <a:t>-point getal met de precisie n (het aantal bits dat wordt gebruikt om het getal op te slaan). De n is optioneel, indien die niet wordt gezet gebruikt SQL Server een precisie van 53 bits.</a:t>
            </a:r>
          </a:p>
          <a:p>
            <a:pPr lvl="1"/>
            <a:r>
              <a:rPr lang="nl-NL" dirty="0"/>
              <a:t>Voorbeeld:</a:t>
            </a:r>
          </a:p>
          <a:p>
            <a:pPr marL="914400" lvl="2" indent="0">
              <a:buNone/>
            </a:pPr>
            <a:r>
              <a:rPr lang="nl-NL" dirty="0"/>
              <a:t>DECLARE @gewicht FLOAT(5) = 75.45; </a:t>
            </a:r>
          </a:p>
          <a:p>
            <a:pPr marL="914400" lvl="2" indent="0">
              <a:buNone/>
            </a:pPr>
            <a:r>
              <a:rPr lang="nl-NL" dirty="0"/>
              <a:t>DECLARE @gewicht FLOAT = 75.45; </a:t>
            </a:r>
          </a:p>
        </p:txBody>
      </p:sp>
    </p:spTree>
    <p:extLst>
      <p:ext uri="{BB962C8B-B14F-4D97-AF65-F5344CB8AC3E}">
        <p14:creationId xmlns:p14="http://schemas.microsoft.com/office/powerpoint/2010/main" val="17695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6395" y="0"/>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84421" y="866692"/>
            <a:ext cx="11402170" cy="6062870"/>
          </a:xfrm>
        </p:spPr>
        <p:txBody>
          <a:bodyPr>
            <a:normAutofit/>
          </a:bodyPr>
          <a:lstStyle/>
          <a:p>
            <a:r>
              <a:rPr lang="nl-NL" dirty="0"/>
              <a:t>Verschillen tussen FLOAT en DECIMAL:</a:t>
            </a:r>
          </a:p>
          <a:p>
            <a:pPr lvl="1"/>
            <a:r>
              <a:rPr lang="nl-NL" dirty="0"/>
              <a:t>Precisie en Schaal:</a:t>
            </a:r>
          </a:p>
          <a:p>
            <a:pPr lvl="2"/>
            <a:r>
              <a:rPr lang="nl-NL" b="1" dirty="0"/>
              <a:t>FLOAT</a:t>
            </a:r>
            <a:r>
              <a:rPr lang="nl-NL" dirty="0"/>
              <a:t>: Representeert een benaderend numeriek datatype. Geschikt voor wetenschappelijke en technische toepassingen waarbij een benadering van waarden acceptabel is.</a:t>
            </a:r>
          </a:p>
          <a:p>
            <a:pPr lvl="2"/>
            <a:r>
              <a:rPr lang="nl-NL" b="1" dirty="0"/>
              <a:t>DECIMAL</a:t>
            </a:r>
            <a:r>
              <a:rPr lang="nl-NL" dirty="0"/>
              <a:t>: Representeert een exact numeriek datatype. Ideaal voor financiële berekeningen waar exacte decimale representatie cruciaal is.</a:t>
            </a:r>
          </a:p>
          <a:p>
            <a:pPr lvl="1"/>
            <a:r>
              <a:rPr lang="nl-NL" dirty="0"/>
              <a:t>Opslag:</a:t>
            </a:r>
          </a:p>
          <a:p>
            <a:pPr lvl="2"/>
            <a:r>
              <a:rPr lang="nl-NL" b="1" dirty="0"/>
              <a:t>FLOAT</a:t>
            </a:r>
            <a:r>
              <a:rPr lang="nl-NL" dirty="0"/>
              <a:t>: Vereist minder opslagruimte maar is dan ook minder nauwkeurigheid.</a:t>
            </a:r>
          </a:p>
          <a:p>
            <a:pPr lvl="2"/>
            <a:r>
              <a:rPr lang="nl-NL" b="1" dirty="0"/>
              <a:t>DECIMAL</a:t>
            </a:r>
            <a:r>
              <a:rPr lang="nl-NL" dirty="0"/>
              <a:t>: Vereist meer opslagruimte maar behoudt de exacte decimale representatie.</a:t>
            </a:r>
          </a:p>
          <a:p>
            <a:r>
              <a:rPr lang="nl-NL" dirty="0"/>
              <a:t>Wanneer wat gebruiken?</a:t>
            </a:r>
          </a:p>
          <a:p>
            <a:pPr lvl="1"/>
            <a:r>
              <a:rPr lang="nl-NL" dirty="0"/>
              <a:t>Net zoals in C#, waar we double en </a:t>
            </a:r>
            <a:r>
              <a:rPr lang="nl-NL" dirty="0" err="1"/>
              <a:t>decimal</a:t>
            </a:r>
            <a:r>
              <a:rPr lang="nl-NL" dirty="0"/>
              <a:t> kunnen gebruiken, kunnen we hier ook dezelfde regels toepassen:</a:t>
            </a:r>
          </a:p>
          <a:p>
            <a:pPr lvl="2"/>
            <a:r>
              <a:rPr lang="nl-NL" dirty="0"/>
              <a:t>FLOAT: Geschikt voor </a:t>
            </a:r>
            <a:r>
              <a:rPr lang="nl-NL" b="1" dirty="0"/>
              <a:t>wetenschappelijke en technische berekeningen </a:t>
            </a:r>
            <a:r>
              <a:rPr lang="nl-NL" dirty="0"/>
              <a:t>waarbij een </a:t>
            </a:r>
            <a:r>
              <a:rPr lang="nl-NL" b="1" dirty="0"/>
              <a:t>benadering acceptabel </a:t>
            </a:r>
            <a:r>
              <a:rPr lang="nl-NL" dirty="0"/>
              <a:t>is.</a:t>
            </a:r>
          </a:p>
          <a:p>
            <a:pPr lvl="2"/>
            <a:r>
              <a:rPr lang="nl-NL" dirty="0"/>
              <a:t>DECIMAL: Ideaal voor financiële berekeningen </a:t>
            </a:r>
            <a:r>
              <a:rPr lang="nl-NL" b="1" dirty="0"/>
              <a:t>waar precisie cruciaal </a:t>
            </a:r>
            <a:r>
              <a:rPr lang="nl-NL" dirty="0"/>
              <a:t>is.</a:t>
            </a:r>
          </a:p>
        </p:txBody>
      </p:sp>
    </p:spTree>
    <p:extLst>
      <p:ext uri="{BB962C8B-B14F-4D97-AF65-F5344CB8AC3E}">
        <p14:creationId xmlns:p14="http://schemas.microsoft.com/office/powerpoint/2010/main" val="363805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CHAR(n) (Vaste Lengte Tekst)</a:t>
            </a:r>
          </a:p>
          <a:p>
            <a:pPr lvl="1"/>
            <a:r>
              <a:rPr lang="nl-NL" dirty="0"/>
              <a:t>Een tekenreeks van vaste lengte met een lengte van n tekens.</a:t>
            </a:r>
          </a:p>
          <a:p>
            <a:pPr lvl="1"/>
            <a:r>
              <a:rPr lang="nl-NL" dirty="0"/>
              <a:t>Voorbeeld:</a:t>
            </a:r>
          </a:p>
          <a:p>
            <a:pPr marL="914400" lvl="2" indent="0">
              <a:buNone/>
            </a:pPr>
            <a:r>
              <a:rPr lang="nl-NL" dirty="0"/>
              <a:t>DECLARE @initialen CHAR(3) = 'ABC'; </a:t>
            </a:r>
          </a:p>
          <a:p>
            <a:r>
              <a:rPr lang="nl-NL" dirty="0"/>
              <a:t>VARCHAR(n) (Variabele Lengte Tekst)</a:t>
            </a:r>
          </a:p>
          <a:p>
            <a:pPr lvl="1"/>
            <a:r>
              <a:rPr lang="nl-NL" dirty="0"/>
              <a:t>Een tekenreeks van variabele lengte met een maximale lengte van n tekens.</a:t>
            </a:r>
          </a:p>
          <a:p>
            <a:pPr lvl="1"/>
            <a:r>
              <a:rPr lang="nl-NL" dirty="0"/>
              <a:t>Voorbeeld:</a:t>
            </a:r>
          </a:p>
          <a:p>
            <a:pPr marL="914400" lvl="2" indent="0">
              <a:buNone/>
            </a:pPr>
            <a:r>
              <a:rPr lang="nl-NL" dirty="0"/>
              <a:t>DECLARE @opmerking VARCHAR(255) = 'Dit is een opmerking.'; </a:t>
            </a:r>
          </a:p>
          <a:p>
            <a:pPr lvl="1"/>
            <a:r>
              <a:rPr lang="nl-NL" dirty="0"/>
              <a:t>Met VARCHAR(</a:t>
            </a:r>
            <a:r>
              <a:rPr lang="nl-NL" b="1" dirty="0"/>
              <a:t>MAX</a:t>
            </a:r>
            <a:r>
              <a:rPr lang="nl-NL" dirty="0"/>
              <a:t>) kan de kolom variabele tekstdata van aanzienlijke omvang opslaan, waardoor het geschikt is voor het opslaan van lange teksten, documenten of andere omvangrijke strings. Houd er rekening mee dat het daadwerkelijke opslagformaat afhangt van de inhoud van de gegevens.</a:t>
            </a:r>
          </a:p>
          <a:p>
            <a:pPr lvl="1"/>
            <a:r>
              <a:rPr lang="nl-NL" b="1" dirty="0"/>
              <a:t>Opgepast</a:t>
            </a:r>
            <a:r>
              <a:rPr lang="nl-NL" dirty="0"/>
              <a:t>!!! </a:t>
            </a:r>
          </a:p>
          <a:p>
            <a:pPr marL="914400" lvl="2" indent="0">
              <a:buNone/>
            </a:pPr>
            <a:r>
              <a:rPr lang="nl-NL" dirty="0"/>
              <a:t>Het gebruik van MAX kan gevolgen hebben voor prestaties en opslag, dus overweeg uw specifieke </a:t>
            </a:r>
            <a:r>
              <a:rPr lang="nl-NL" dirty="0" err="1"/>
              <a:t>use</a:t>
            </a:r>
            <a:r>
              <a:rPr lang="nl-NL" dirty="0"/>
              <a:t> case bij het kiezen van het datatypen en de grootte.</a:t>
            </a:r>
          </a:p>
          <a:p>
            <a:pPr lvl="1"/>
            <a:endParaRPr lang="nl-NL" dirty="0"/>
          </a:p>
          <a:p>
            <a:endParaRPr lang="nl-BE" dirty="0"/>
          </a:p>
        </p:txBody>
      </p:sp>
    </p:spTree>
    <p:extLst>
      <p:ext uri="{BB962C8B-B14F-4D97-AF65-F5344CB8AC3E}">
        <p14:creationId xmlns:p14="http://schemas.microsoft.com/office/powerpoint/2010/main" val="267278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Karakter Sets:</a:t>
            </a:r>
          </a:p>
          <a:p>
            <a:pPr lvl="1"/>
            <a:r>
              <a:rPr lang="nl-NL" dirty="0"/>
              <a:t>Karakter Sets definiëren hoe tekens worden gerepresenteerd en opgeslagen. Ze beïnvloeden </a:t>
            </a:r>
            <a:r>
              <a:rPr lang="nl-NL" b="1" i="1" dirty="0"/>
              <a:t>sorteer- en vergelijkingsoperaties</a:t>
            </a:r>
            <a:r>
              <a:rPr lang="nl-NL" dirty="0"/>
              <a:t>.</a:t>
            </a:r>
          </a:p>
          <a:p>
            <a:pPr lvl="1"/>
            <a:r>
              <a:rPr lang="nl-NL" dirty="0"/>
              <a:t>SQL Server ondersteunt verschillende karakter sets, waaronder:</a:t>
            </a:r>
          </a:p>
          <a:p>
            <a:pPr lvl="2"/>
            <a:r>
              <a:rPr lang="nl-NL" dirty="0"/>
              <a:t>SQL_Latin1_General_CP1_CI_AS: Een algemene karakter set voor gebruik in het Engels.</a:t>
            </a:r>
          </a:p>
          <a:p>
            <a:pPr lvl="2"/>
            <a:r>
              <a:rPr lang="nl-NL" dirty="0"/>
              <a:t>Latin1_General_CI_AS: Een andere Engelse karakter set.</a:t>
            </a:r>
          </a:p>
          <a:p>
            <a:pPr lvl="2"/>
            <a:r>
              <a:rPr lang="nl-NL" dirty="0"/>
              <a:t>UTF-8: Een variabele-byte karakter set die een breed scala aan tekens ondersteunt, inclusief meerdere talen.</a:t>
            </a:r>
          </a:p>
          <a:p>
            <a:pPr lvl="1"/>
            <a:r>
              <a:rPr lang="nl-NL" dirty="0"/>
              <a:t>Bij het maken van een database, tabel of kolom, kunt u de karakter set specificeren om ervoor te zorgen dat uw gegevens correct worden opgeslagen en vergeleken.</a:t>
            </a:r>
          </a:p>
          <a:p>
            <a:pPr lvl="2"/>
            <a:r>
              <a:rPr lang="nl-NL" dirty="0"/>
              <a:t>Voorbeeld:</a:t>
            </a:r>
          </a:p>
          <a:p>
            <a:pPr marL="1371600" lvl="3" indent="0">
              <a:buNone/>
            </a:pPr>
            <a:r>
              <a:rPr lang="nl-NL" dirty="0"/>
              <a:t>CREATE DATABASE </a:t>
            </a:r>
            <a:r>
              <a:rPr lang="nl-NL" dirty="0" err="1"/>
              <a:t>MijnDatabase</a:t>
            </a:r>
            <a:r>
              <a:rPr lang="nl-NL" dirty="0"/>
              <a:t> COLLATE SQL_Latin1_General_CP1_CI_AS; </a:t>
            </a:r>
          </a:p>
          <a:p>
            <a:pPr lvl="3">
              <a:buFont typeface="Wingdings" panose="05000000000000000000" pitchFamily="2" charset="2"/>
              <a:buChar char="Ø"/>
            </a:pPr>
            <a:r>
              <a:rPr lang="nl-NL" dirty="0"/>
              <a:t>In dit voorbeeld wordt de karakter set van de database ingesteld op SQL_Latin1_General_CP1_CI_AS.</a:t>
            </a:r>
          </a:p>
          <a:p>
            <a:endParaRPr lang="nl-BE" dirty="0"/>
          </a:p>
        </p:txBody>
      </p:sp>
    </p:spTree>
    <p:extLst>
      <p:ext uri="{BB962C8B-B14F-4D97-AF65-F5344CB8AC3E}">
        <p14:creationId xmlns:p14="http://schemas.microsoft.com/office/powerpoint/2010/main" val="109436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TEXT (Grote Hoeveelheid Variabele Lengte Tekst)</a:t>
            </a:r>
          </a:p>
          <a:p>
            <a:pPr lvl="1"/>
            <a:r>
              <a:rPr lang="nl-NL" dirty="0"/>
              <a:t>Gebruikt voor het opslaan van grote hoeveelheden variabele lengte tekst.</a:t>
            </a:r>
          </a:p>
          <a:p>
            <a:pPr lvl="1"/>
            <a:r>
              <a:rPr lang="nl-NL" dirty="0"/>
              <a:t>Maximaal </a:t>
            </a:r>
            <a:r>
              <a:rPr lang="nl-NL" b="1" dirty="0"/>
              <a:t>2 GB </a:t>
            </a:r>
            <a:r>
              <a:rPr lang="nl-NL" dirty="0"/>
              <a:t>aan gegevens</a:t>
            </a:r>
          </a:p>
          <a:p>
            <a:pPr lvl="1"/>
            <a:r>
              <a:rPr lang="nl-NL" dirty="0"/>
              <a:t>Voorbeeld:</a:t>
            </a:r>
          </a:p>
          <a:p>
            <a:pPr marL="914400" lvl="2" indent="0">
              <a:buNone/>
            </a:pPr>
            <a:r>
              <a:rPr lang="nl-NL" dirty="0"/>
              <a:t>DECLARE @beschrijving TEXT = 'Dit is een zeer lange beschrijving van iets.'; </a:t>
            </a:r>
          </a:p>
          <a:p>
            <a:r>
              <a:rPr lang="nl-NL" dirty="0"/>
              <a:t>Wanneer wat gebruiken?</a:t>
            </a:r>
          </a:p>
          <a:p>
            <a:pPr lvl="1"/>
            <a:r>
              <a:rPr lang="nl-NL" dirty="0"/>
              <a:t>Gebruik CHAR wanneer de lengte van de tekst altijd hetzelfde is (bijvoorbeeld postcode).</a:t>
            </a:r>
          </a:p>
          <a:p>
            <a:pPr lvl="1"/>
            <a:r>
              <a:rPr lang="nl-NL" dirty="0"/>
              <a:t>Gebruik VARCHAR wanneer de lengte van de tekst kan variëren, maar niet extreem groot is.</a:t>
            </a:r>
          </a:p>
          <a:p>
            <a:pPr lvl="1"/>
            <a:r>
              <a:rPr lang="nl-NL" dirty="0"/>
              <a:t>Gebruik TEXT voor zeer grote hoeveelheden variabele tekst, zoals opmerkingen of beschrijvingen.</a:t>
            </a:r>
          </a:p>
          <a:p>
            <a:endParaRPr lang="nl-BE" dirty="0"/>
          </a:p>
        </p:txBody>
      </p:sp>
    </p:spTree>
    <p:extLst>
      <p:ext uri="{BB962C8B-B14F-4D97-AF65-F5344CB8AC3E}">
        <p14:creationId xmlns:p14="http://schemas.microsoft.com/office/powerpoint/2010/main" val="39714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Effect transition="in" filter="fade">
                                      <p:cBhvr>
                                        <p:cTn id="4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lnSpcReduction="10000"/>
          </a:bodyPr>
          <a:lstStyle/>
          <a:p>
            <a:r>
              <a:rPr lang="nl-NL" dirty="0"/>
              <a:t>DATE (Datum)</a:t>
            </a:r>
          </a:p>
          <a:p>
            <a:pPr lvl="1"/>
            <a:r>
              <a:rPr lang="nl-NL" dirty="0"/>
              <a:t>Gebruikt voor het opslaan van datums zonder tijd.</a:t>
            </a:r>
          </a:p>
          <a:p>
            <a:pPr lvl="1"/>
            <a:r>
              <a:rPr lang="nl-NL" dirty="0"/>
              <a:t>0001-01-01 tot 9999-12-31</a:t>
            </a:r>
          </a:p>
          <a:p>
            <a:pPr lvl="1"/>
            <a:r>
              <a:rPr lang="nl-NL" dirty="0"/>
              <a:t>Voorbeeld:</a:t>
            </a:r>
          </a:p>
          <a:p>
            <a:pPr marL="914400" lvl="2" indent="0">
              <a:buNone/>
            </a:pPr>
            <a:r>
              <a:rPr lang="nl-NL" dirty="0"/>
              <a:t>DECLARE @geboortedatum DATE = '1990-01-01'; </a:t>
            </a:r>
          </a:p>
          <a:p>
            <a:r>
              <a:rPr lang="nl-NL" dirty="0"/>
              <a:t>TIME (Tijd)</a:t>
            </a:r>
          </a:p>
          <a:p>
            <a:pPr lvl="1"/>
            <a:r>
              <a:rPr lang="nl-NL" dirty="0"/>
              <a:t>Gebruikt voor het opslaan van tijden zonder datum.</a:t>
            </a:r>
          </a:p>
          <a:p>
            <a:pPr lvl="1"/>
            <a:r>
              <a:rPr lang="nl-NL" dirty="0"/>
              <a:t>00:00:00.0000000 tot 23:59:59.9999999</a:t>
            </a:r>
          </a:p>
          <a:p>
            <a:pPr lvl="1"/>
            <a:r>
              <a:rPr lang="nl-NL" dirty="0"/>
              <a:t>Voorbeeld:</a:t>
            </a:r>
          </a:p>
          <a:p>
            <a:pPr marL="914400" lvl="2" indent="0">
              <a:buNone/>
            </a:pPr>
            <a:r>
              <a:rPr lang="nl-NL" dirty="0"/>
              <a:t>DECLARE @aankomsttijd TIME = '08:30:00'; </a:t>
            </a:r>
          </a:p>
          <a:p>
            <a:r>
              <a:rPr lang="nl-NL" dirty="0"/>
              <a:t>DATETIME (Datum en Tijd)</a:t>
            </a:r>
          </a:p>
          <a:p>
            <a:pPr lvl="1"/>
            <a:r>
              <a:rPr lang="nl-NL" dirty="0"/>
              <a:t>Combineert datum en tijd in één datatype.</a:t>
            </a:r>
          </a:p>
          <a:p>
            <a:pPr lvl="1"/>
            <a:r>
              <a:rPr lang="nl-NL" dirty="0"/>
              <a:t>1753-9999</a:t>
            </a:r>
          </a:p>
          <a:p>
            <a:pPr lvl="1"/>
            <a:r>
              <a:rPr lang="nl-NL" dirty="0"/>
              <a:t>Voorbeeld:</a:t>
            </a:r>
          </a:p>
          <a:p>
            <a:pPr marL="914400" lvl="2" indent="0">
              <a:buNone/>
            </a:pPr>
            <a:r>
              <a:rPr lang="nl-NL" dirty="0"/>
              <a:t>DECLARE @boekingsdatum DATETIME = '2023-11-14 15:45:00'; </a:t>
            </a:r>
          </a:p>
          <a:p>
            <a:endParaRPr lang="nl-BE" dirty="0"/>
          </a:p>
        </p:txBody>
      </p:sp>
    </p:spTree>
    <p:extLst>
      <p:ext uri="{BB962C8B-B14F-4D97-AF65-F5344CB8AC3E}">
        <p14:creationId xmlns:p14="http://schemas.microsoft.com/office/powerpoint/2010/main" val="3836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a:bodyPr>
          <a:lstStyle/>
          <a:p>
            <a:r>
              <a:rPr lang="nl-BE" dirty="0"/>
              <a:t>DATETIME2 (Datum en Tijd met Fracties van Seconden)</a:t>
            </a:r>
          </a:p>
          <a:p>
            <a:pPr lvl="1"/>
            <a:r>
              <a:rPr lang="nl-BE" dirty="0"/>
              <a:t>Preciezere variant van DATETIME, ondersteunt </a:t>
            </a:r>
            <a:r>
              <a:rPr lang="nl-BE" dirty="0" err="1"/>
              <a:t>framerates</a:t>
            </a:r>
            <a:r>
              <a:rPr lang="nl-BE" dirty="0"/>
              <a:t> tot 7 cijfers na de decimaalpunt.</a:t>
            </a:r>
          </a:p>
          <a:p>
            <a:pPr lvl="1"/>
            <a:r>
              <a:rPr lang="nl-BE" dirty="0"/>
              <a:t>0001-01-01 00:00:00.0000000 tot 9999-12-31 23:59:59.9999999</a:t>
            </a:r>
          </a:p>
          <a:p>
            <a:pPr lvl="1"/>
            <a:r>
              <a:rPr lang="nl-BE" dirty="0"/>
              <a:t>Voorbeeld:</a:t>
            </a:r>
          </a:p>
          <a:p>
            <a:pPr marL="914400" lvl="2" indent="0">
              <a:buNone/>
            </a:pPr>
            <a:r>
              <a:rPr lang="nl-BE" dirty="0"/>
              <a:t>DECLARE @tijdsmeting DATETIME2 = '2023-03-01 08:45:30.1234567'; </a:t>
            </a:r>
          </a:p>
          <a:p>
            <a:r>
              <a:rPr lang="nl-BE" dirty="0"/>
              <a:t>DATETIMEOFFSET (Datum en Tijd met Tijdzone)</a:t>
            </a:r>
          </a:p>
          <a:p>
            <a:pPr lvl="1"/>
            <a:r>
              <a:rPr lang="nl-BE" dirty="0"/>
              <a:t>Bevat datum en tijd, evenals informatie over de tijdzoneverschuiving.</a:t>
            </a:r>
          </a:p>
          <a:p>
            <a:pPr lvl="1"/>
            <a:r>
              <a:rPr lang="nl-BE" dirty="0"/>
              <a:t>0001-01-01 00:00:00.0000000 tot 9999-12-31 23:59:59.9999999</a:t>
            </a:r>
          </a:p>
          <a:p>
            <a:pPr lvl="1"/>
            <a:r>
              <a:rPr lang="nl-BE" dirty="0"/>
              <a:t>Voorbeeld:</a:t>
            </a:r>
          </a:p>
          <a:p>
            <a:pPr marL="914400" lvl="2" indent="0">
              <a:buNone/>
            </a:pPr>
            <a:r>
              <a:rPr lang="nl-BE" dirty="0"/>
              <a:t>DECLARE @huidige_tijd DATETIMEOFFSET = '2023-03-01 08:45:00.0000000 -08:00'; </a:t>
            </a:r>
          </a:p>
          <a:p>
            <a:endParaRPr lang="nl-BE" dirty="0"/>
          </a:p>
        </p:txBody>
      </p:sp>
    </p:spTree>
    <p:extLst>
      <p:ext uri="{BB962C8B-B14F-4D97-AF65-F5344CB8AC3E}">
        <p14:creationId xmlns:p14="http://schemas.microsoft.com/office/powerpoint/2010/main" val="245712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86516" y="-86540"/>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1906" y="707664"/>
            <a:ext cx="11632758" cy="6066847"/>
          </a:xfrm>
        </p:spPr>
        <p:txBody>
          <a:bodyPr>
            <a:normAutofit/>
          </a:bodyPr>
          <a:lstStyle/>
          <a:p>
            <a:r>
              <a:rPr lang="nl-NL" dirty="0"/>
              <a:t>Verschil tussen DATETIME, DATETIME2, en DATETIMEOFFSET op een rijtje:</a:t>
            </a:r>
          </a:p>
          <a:p>
            <a:pPr lvl="1"/>
            <a:r>
              <a:rPr lang="nl-NL" dirty="0"/>
              <a:t>DATETIME:</a:t>
            </a:r>
          </a:p>
          <a:p>
            <a:pPr lvl="2"/>
            <a:r>
              <a:rPr lang="nl-NL" dirty="0"/>
              <a:t>Opslag tot op de seconde.</a:t>
            </a:r>
          </a:p>
          <a:p>
            <a:pPr lvl="2"/>
            <a:r>
              <a:rPr lang="nl-NL" dirty="0"/>
              <a:t>Minder precisie, geen ondersteuning voor </a:t>
            </a:r>
            <a:r>
              <a:rPr lang="nl-NL" dirty="0" err="1"/>
              <a:t>framerates</a:t>
            </a:r>
            <a:r>
              <a:rPr lang="nl-NL" dirty="0"/>
              <a:t>.</a:t>
            </a:r>
          </a:p>
          <a:p>
            <a:pPr lvl="1"/>
            <a:r>
              <a:rPr lang="nl-NL" dirty="0"/>
              <a:t>DATETIME2:</a:t>
            </a:r>
          </a:p>
          <a:p>
            <a:pPr lvl="2"/>
            <a:r>
              <a:rPr lang="nl-NL" dirty="0"/>
              <a:t>Opslag met tot op microseconde nauwkeurigheid.</a:t>
            </a:r>
          </a:p>
          <a:p>
            <a:pPr lvl="2"/>
            <a:r>
              <a:rPr lang="nl-NL" dirty="0"/>
              <a:t>Hogere precisie dan DATETIME.</a:t>
            </a:r>
          </a:p>
          <a:p>
            <a:pPr lvl="1"/>
            <a:r>
              <a:rPr lang="nl-NL" dirty="0"/>
              <a:t> DATETIMEOFFSET:</a:t>
            </a:r>
          </a:p>
          <a:p>
            <a:pPr lvl="2"/>
            <a:r>
              <a:rPr lang="nl-NL" dirty="0"/>
              <a:t>Opslag met tijdzone-informatie.</a:t>
            </a:r>
          </a:p>
          <a:p>
            <a:pPr lvl="2"/>
            <a:r>
              <a:rPr lang="nl-NL" dirty="0"/>
              <a:t>Handig bij het werken met gegevens in verschillende tijdzones.</a:t>
            </a:r>
          </a:p>
          <a:p>
            <a:r>
              <a:rPr lang="nl-NL" dirty="0"/>
              <a:t> Hoe het meest geschikte datatype kiezen ?</a:t>
            </a:r>
          </a:p>
          <a:p>
            <a:pPr lvl="1"/>
            <a:r>
              <a:rPr lang="nl-NL" dirty="0"/>
              <a:t>Gebruik </a:t>
            </a:r>
            <a:r>
              <a:rPr lang="nl-NL" b="1" dirty="0"/>
              <a:t>DATETIME</a:t>
            </a:r>
            <a:r>
              <a:rPr lang="nl-NL" dirty="0"/>
              <a:t> voor eenvoudige toepassingen </a:t>
            </a:r>
            <a:r>
              <a:rPr lang="nl-NL" b="1" i="1" dirty="0"/>
              <a:t>zonder de noodzaak van hoge precisie of tijdzone-informatie</a:t>
            </a:r>
            <a:r>
              <a:rPr lang="nl-NL" dirty="0"/>
              <a:t>.</a:t>
            </a:r>
          </a:p>
          <a:p>
            <a:pPr lvl="1"/>
            <a:r>
              <a:rPr lang="nl-NL" dirty="0"/>
              <a:t>Gebruik </a:t>
            </a:r>
            <a:r>
              <a:rPr lang="nl-NL" b="1" dirty="0"/>
              <a:t>DATETIME2</a:t>
            </a:r>
            <a:r>
              <a:rPr lang="nl-NL" dirty="0"/>
              <a:t> voor moderne toepassingen waar </a:t>
            </a:r>
            <a:r>
              <a:rPr lang="nl-NL" b="1" i="1" dirty="0"/>
              <a:t>grote</a:t>
            </a:r>
            <a:r>
              <a:rPr lang="nl-NL" dirty="0"/>
              <a:t> </a:t>
            </a:r>
            <a:r>
              <a:rPr lang="nl-NL" b="1" i="1" dirty="0"/>
              <a:t>precisie belangrijk is</a:t>
            </a:r>
            <a:r>
              <a:rPr lang="nl-NL" dirty="0"/>
              <a:t>.</a:t>
            </a:r>
          </a:p>
          <a:p>
            <a:pPr lvl="1"/>
            <a:r>
              <a:rPr lang="nl-NL" dirty="0"/>
              <a:t>Gebruik </a:t>
            </a:r>
            <a:r>
              <a:rPr lang="nl-NL" b="1" dirty="0"/>
              <a:t>DATETIMEOFFSET</a:t>
            </a:r>
            <a:r>
              <a:rPr lang="nl-NL" dirty="0"/>
              <a:t> als u </a:t>
            </a:r>
            <a:r>
              <a:rPr lang="nl-NL" b="1" dirty="0"/>
              <a:t>tijdszone-informatie</a:t>
            </a:r>
            <a:r>
              <a:rPr lang="nl-NL" dirty="0"/>
              <a:t> nodig heeft, bijvoorbeeld bij </a:t>
            </a:r>
            <a:r>
              <a:rPr lang="nl-NL" b="1" dirty="0"/>
              <a:t>wereldwijde</a:t>
            </a:r>
            <a:r>
              <a:rPr lang="nl-NL" dirty="0"/>
              <a:t> toepassingen of rapportage over gegevens in verschillende tijdzones.</a:t>
            </a:r>
          </a:p>
          <a:p>
            <a:endParaRPr lang="nl-NL" dirty="0"/>
          </a:p>
          <a:p>
            <a:endParaRPr lang="nl-BE" dirty="0"/>
          </a:p>
        </p:txBody>
      </p:sp>
    </p:spTree>
    <p:extLst>
      <p:ext uri="{BB962C8B-B14F-4D97-AF65-F5344CB8AC3E}">
        <p14:creationId xmlns:p14="http://schemas.microsoft.com/office/powerpoint/2010/main" val="33266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fade">
                                      <p:cBhvr>
                                        <p:cTn id="56" dur="500"/>
                                        <p:tgtEl>
                                          <p:spTgt spid="6">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2" end="12"/>
                                            </p:txEl>
                                          </p:spTgt>
                                        </p:tgtEl>
                                        <p:attrNameLst>
                                          <p:attrName>style.visibility</p:attrName>
                                        </p:attrNameLst>
                                      </p:cBhvr>
                                      <p:to>
                                        <p:strVal val="visible"/>
                                      </p:to>
                                    </p:set>
                                    <p:animEffect transition="in" filter="fade">
                                      <p:cBhvr>
                                        <p:cTn id="61" dur="500"/>
                                        <p:tgtEl>
                                          <p:spTgt spid="6">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lnSpcReduction="10000"/>
          </a:bodyPr>
          <a:lstStyle/>
          <a:p>
            <a:r>
              <a:rPr lang="nl-BE" dirty="0"/>
              <a:t>BINARY(n) (Vaste Lengte Binair Gegeven)</a:t>
            </a:r>
          </a:p>
          <a:p>
            <a:pPr lvl="1"/>
            <a:r>
              <a:rPr lang="nl-BE" dirty="0"/>
              <a:t>Een binair gegeven van vaste lengte met n bytes.</a:t>
            </a:r>
          </a:p>
          <a:p>
            <a:pPr lvl="1"/>
            <a:r>
              <a:rPr lang="nl-BE" dirty="0"/>
              <a:t>n bytes groot</a:t>
            </a:r>
          </a:p>
          <a:p>
            <a:pPr lvl="1"/>
            <a:r>
              <a:rPr lang="nl-BE" dirty="0"/>
              <a:t>Voorbeeld:</a:t>
            </a:r>
          </a:p>
          <a:p>
            <a:pPr marL="914400" lvl="2" indent="0">
              <a:buNone/>
            </a:pPr>
            <a:r>
              <a:rPr lang="nl-BE" dirty="0"/>
              <a:t>DECLARE @binairgegeven BINARY(10) = 0x0102030405; </a:t>
            </a:r>
          </a:p>
          <a:p>
            <a:r>
              <a:rPr lang="nl-BE" dirty="0"/>
              <a:t>VARBINARY(n) (Variabele Lengte Binair Gegeven)</a:t>
            </a:r>
          </a:p>
          <a:p>
            <a:pPr lvl="1"/>
            <a:r>
              <a:rPr lang="nl-BE" dirty="0"/>
              <a:t>Een binair gegeven van variabele lengte met een maximale lengte van n bytes.</a:t>
            </a:r>
          </a:p>
          <a:p>
            <a:pPr lvl="1"/>
            <a:r>
              <a:rPr lang="nl-BE" dirty="0"/>
              <a:t>Maximaal n bytes</a:t>
            </a:r>
          </a:p>
          <a:p>
            <a:pPr lvl="1"/>
            <a:r>
              <a:rPr lang="nl-BE" dirty="0"/>
              <a:t>Voorbeeld:</a:t>
            </a:r>
          </a:p>
          <a:p>
            <a:pPr marL="914400" lvl="2" indent="0">
              <a:buNone/>
            </a:pPr>
            <a:r>
              <a:rPr lang="nl-BE" dirty="0"/>
              <a:t>DECLARE @varbinairgegeven VARBINARY(50) = 0x0102030405; </a:t>
            </a:r>
          </a:p>
          <a:p>
            <a:r>
              <a:rPr lang="nl-BE" dirty="0"/>
              <a:t>IMAGE (Grote Hoeveelheid Variabele Lengte Binair Gegeven)</a:t>
            </a:r>
          </a:p>
          <a:p>
            <a:pPr lvl="1"/>
            <a:r>
              <a:rPr lang="nl-BE" dirty="0"/>
              <a:t>Gebruikt voor het opslaan van grote hoeveelheden variabele lengte binair gegeven.</a:t>
            </a:r>
          </a:p>
          <a:p>
            <a:pPr lvl="1"/>
            <a:r>
              <a:rPr lang="nl-BE" dirty="0"/>
              <a:t>Maximaal 2 GB aan gegevens</a:t>
            </a:r>
          </a:p>
          <a:p>
            <a:pPr lvl="1"/>
            <a:r>
              <a:rPr lang="nl-BE" dirty="0"/>
              <a:t>Voorbeeld:</a:t>
            </a:r>
          </a:p>
          <a:p>
            <a:pPr marL="914400" lvl="2" indent="0">
              <a:buNone/>
            </a:pPr>
            <a:r>
              <a:rPr lang="nl-BE" dirty="0"/>
              <a:t>DECLARE @afbeelding IMAGE = 0x0102030405...; -- Lange binair gegeven </a:t>
            </a:r>
          </a:p>
          <a:p>
            <a:endParaRPr lang="nl-BE" dirty="0"/>
          </a:p>
        </p:txBody>
      </p:sp>
    </p:spTree>
    <p:extLst>
      <p:ext uri="{BB962C8B-B14F-4D97-AF65-F5344CB8AC3E}">
        <p14:creationId xmlns:p14="http://schemas.microsoft.com/office/powerpoint/2010/main" val="242373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a:bodyPr>
          <a:lstStyle/>
          <a:p>
            <a:r>
              <a:rPr lang="nl-NL" dirty="0"/>
              <a:t>BIT</a:t>
            </a:r>
          </a:p>
          <a:p>
            <a:pPr lvl="1"/>
            <a:r>
              <a:rPr lang="nl-NL" dirty="0"/>
              <a:t>Een datatype dat gebruikt wordt om een bit te bewaren (0 of 1).</a:t>
            </a:r>
          </a:p>
          <a:p>
            <a:pPr lvl="1"/>
            <a:r>
              <a:rPr lang="nl-NL" dirty="0"/>
              <a:t>Wanneer gebruiken we BIT?</a:t>
            </a:r>
          </a:p>
          <a:p>
            <a:pPr lvl="2"/>
            <a:r>
              <a:rPr lang="nl-NL" dirty="0"/>
              <a:t>Wanneer we een kolom nodig hebben om </a:t>
            </a:r>
            <a:r>
              <a:rPr lang="nl-NL" dirty="0" err="1"/>
              <a:t>boolean</a:t>
            </a:r>
            <a:r>
              <a:rPr lang="nl-NL" dirty="0"/>
              <a:t> waarden op te slaan, zoals actief/inactief, </a:t>
            </a:r>
            <a:r>
              <a:rPr lang="nl-NL" dirty="0" err="1"/>
              <a:t>true</a:t>
            </a:r>
            <a:r>
              <a:rPr lang="nl-NL" dirty="0"/>
              <a:t>/</a:t>
            </a:r>
            <a:r>
              <a:rPr lang="nl-NL" dirty="0" err="1"/>
              <a:t>false</a:t>
            </a:r>
            <a:r>
              <a:rPr lang="nl-NL" dirty="0"/>
              <a:t>, aan/uit.</a:t>
            </a:r>
          </a:p>
          <a:p>
            <a:pPr lvl="2"/>
            <a:r>
              <a:rPr lang="nl-NL" dirty="0"/>
              <a:t>Hoewel SQL Server geen specifiek BOOLEAN datatype heeft, wordt BIT vaak gebruikt om </a:t>
            </a:r>
            <a:r>
              <a:rPr lang="nl-NL" dirty="0" err="1"/>
              <a:t>boolean</a:t>
            </a:r>
            <a:r>
              <a:rPr lang="nl-NL" dirty="0"/>
              <a:t> waarden te vertegenwoordigen.</a:t>
            </a:r>
          </a:p>
          <a:p>
            <a:pPr lvl="1"/>
            <a:r>
              <a:rPr lang="nl-NL" dirty="0"/>
              <a:t>Voorbeeld:</a:t>
            </a:r>
          </a:p>
          <a:p>
            <a:pPr marL="914400" lvl="2" indent="0">
              <a:buNone/>
            </a:pPr>
            <a:r>
              <a:rPr lang="nl-NL" dirty="0"/>
              <a:t>DECLARE @isActief BIT = 1;</a:t>
            </a:r>
          </a:p>
          <a:p>
            <a:pPr lvl="2"/>
            <a:endParaRPr lang="nl-BE" dirty="0"/>
          </a:p>
        </p:txBody>
      </p:sp>
    </p:spTree>
    <p:extLst>
      <p:ext uri="{BB962C8B-B14F-4D97-AF65-F5344CB8AC3E}">
        <p14:creationId xmlns:p14="http://schemas.microsoft.com/office/powerpoint/2010/main" val="159458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36370"/>
            <a:ext cx="10515600" cy="794204"/>
          </a:xfrm>
        </p:spPr>
        <p:txBody>
          <a:bodyPr>
            <a:normAutofit/>
          </a:bodyPr>
          <a:lstStyle/>
          <a:p>
            <a:r>
              <a:rPr lang="nl-BE" sz="4400" dirty="0"/>
              <a:t>Datatypes in SQL: andere datatypes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9737" y="1001526"/>
            <a:ext cx="11600952" cy="5856473"/>
          </a:xfrm>
        </p:spPr>
        <p:txBody>
          <a:bodyPr>
            <a:normAutofit fontScale="70000" lnSpcReduction="20000"/>
          </a:bodyPr>
          <a:lstStyle/>
          <a:p>
            <a:r>
              <a:rPr lang="nl-NL" dirty="0"/>
              <a:t>GEOGRAPHY en GEOMETRY:</a:t>
            </a:r>
          </a:p>
          <a:p>
            <a:pPr lvl="1"/>
            <a:r>
              <a:rPr lang="nl-NL" dirty="0"/>
              <a:t>Gebruikt voor het opslaan van geometrische of geografische gegevens, zoals punten, lijnen, of veelhoeken op een plat vlak (GEOMETRY) of op het aardoppervlak (GEOGRAPHY).</a:t>
            </a:r>
          </a:p>
          <a:p>
            <a:pPr lvl="1"/>
            <a:r>
              <a:rPr lang="nl-NL" dirty="0"/>
              <a:t>Handig bij toepassingen die ruimtelijke gegevens verwerken, zoals GIS-systemen.</a:t>
            </a:r>
          </a:p>
          <a:p>
            <a:pPr lvl="1"/>
            <a:r>
              <a:rPr lang="nl-NL" dirty="0"/>
              <a:t>Voorbeeld:</a:t>
            </a:r>
          </a:p>
          <a:p>
            <a:pPr marL="914400" lvl="2" indent="0">
              <a:buNone/>
            </a:pPr>
            <a:r>
              <a:rPr lang="en-US" dirty="0"/>
              <a:t>DECLARE @punt GEOMETRY = 'POINT(1 1)';</a:t>
            </a:r>
          </a:p>
          <a:p>
            <a:pPr marL="914400" lvl="2" indent="0">
              <a:buNone/>
            </a:pPr>
            <a:r>
              <a:rPr lang="en-US" dirty="0"/>
              <a:t>DECLARE @polygoon GEOGRAPHY = 'POLYGON((-122.358 47.653, -122.348 47.649, -122.348 47.658, -122.358 47.658, -122.358 47.653))';</a:t>
            </a:r>
            <a:endParaRPr lang="nl-NL" dirty="0"/>
          </a:p>
          <a:p>
            <a:r>
              <a:rPr lang="nl-NL" dirty="0"/>
              <a:t>XML:</a:t>
            </a:r>
          </a:p>
          <a:p>
            <a:pPr lvl="1"/>
            <a:r>
              <a:rPr lang="nl-NL" dirty="0"/>
              <a:t>Gebruikt voor het opslaan van XML-gegevens.</a:t>
            </a:r>
          </a:p>
          <a:p>
            <a:pPr lvl="1"/>
            <a:r>
              <a:rPr lang="nl-NL" dirty="0"/>
              <a:t>Maximaal 2 GB aan XML-gegevens.</a:t>
            </a:r>
          </a:p>
          <a:p>
            <a:pPr lvl="1"/>
            <a:r>
              <a:rPr lang="nl-NL" dirty="0"/>
              <a:t>Voorbeeld:</a:t>
            </a:r>
          </a:p>
          <a:p>
            <a:pPr marL="914400" lvl="2" indent="0">
              <a:buNone/>
            </a:pPr>
            <a:r>
              <a:rPr lang="nl-NL" dirty="0"/>
              <a:t>DECLARE @xmlData XML = '&lt;persoon&gt;&lt;naam&gt;John Doe&lt;/naam&gt;&lt;leeftijd&gt;30&lt;/leeftijd&gt;&lt;/persoon&gt;';</a:t>
            </a:r>
          </a:p>
          <a:p>
            <a:r>
              <a:rPr lang="nl-NL" dirty="0"/>
              <a:t>UNIQUEIDENTIFIER:</a:t>
            </a:r>
          </a:p>
          <a:p>
            <a:pPr lvl="1"/>
            <a:r>
              <a:rPr lang="nl-NL" dirty="0"/>
              <a:t>Gebruikt voor het opslaan van een GUID (</a:t>
            </a:r>
            <a:r>
              <a:rPr lang="nl-NL" dirty="0" err="1"/>
              <a:t>Globally</a:t>
            </a:r>
            <a:r>
              <a:rPr lang="nl-NL" dirty="0"/>
              <a:t> Unique </a:t>
            </a:r>
            <a:r>
              <a:rPr lang="nl-NL" dirty="0" err="1"/>
              <a:t>Identifier</a:t>
            </a:r>
            <a:r>
              <a:rPr lang="nl-NL" dirty="0"/>
              <a:t>).</a:t>
            </a:r>
          </a:p>
          <a:p>
            <a:pPr lvl="1"/>
            <a:r>
              <a:rPr lang="nl-NL" dirty="0"/>
              <a:t>Handig bij het genereren van unieke sleutels.</a:t>
            </a:r>
          </a:p>
          <a:p>
            <a:pPr lvl="1"/>
            <a:r>
              <a:rPr lang="nl-NL" dirty="0"/>
              <a:t>Voorbeeld:</a:t>
            </a:r>
          </a:p>
          <a:p>
            <a:pPr marL="914400" lvl="2" indent="0">
              <a:buNone/>
            </a:pPr>
            <a:r>
              <a:rPr lang="en-US" dirty="0"/>
              <a:t>DECLARE @uniqueID UNIQUEIDENTIFIER = NEWID();</a:t>
            </a:r>
            <a:endParaRPr lang="nl-NL" dirty="0"/>
          </a:p>
          <a:p>
            <a:r>
              <a:rPr lang="nl-NL" dirty="0"/>
              <a:t>SQL_VARIANT:</a:t>
            </a:r>
          </a:p>
          <a:p>
            <a:pPr lvl="1"/>
            <a:r>
              <a:rPr lang="nl-NL" dirty="0"/>
              <a:t>Gebruikt voor het opslaan van gegevens van verschillende SQL Server-datatypes, behalve tekst, </a:t>
            </a:r>
            <a:r>
              <a:rPr lang="nl-NL" dirty="0" err="1"/>
              <a:t>ntext</a:t>
            </a:r>
            <a:r>
              <a:rPr lang="nl-NL" dirty="0"/>
              <a:t>, en timestamp.</a:t>
            </a:r>
          </a:p>
          <a:p>
            <a:pPr lvl="1"/>
            <a:r>
              <a:rPr lang="nl-NL" dirty="0"/>
              <a:t>Gebruik: Handig als u een kolom wilt maken die verschillende datatypes kan bevatten.</a:t>
            </a:r>
          </a:p>
          <a:p>
            <a:pPr lvl="1"/>
            <a:r>
              <a:rPr lang="nl-NL" dirty="0"/>
              <a:t>Voorbeeld: </a:t>
            </a:r>
          </a:p>
          <a:p>
            <a:pPr marL="914400" lvl="2" indent="0">
              <a:buNone/>
            </a:pPr>
            <a:r>
              <a:rPr lang="nl-NL" dirty="0"/>
              <a:t>DECLARE @variantData SQL_VARIANT = 'Dit is een variant.';</a:t>
            </a:r>
            <a:endParaRPr lang="nl-BE" dirty="0"/>
          </a:p>
        </p:txBody>
      </p:sp>
    </p:spTree>
    <p:extLst>
      <p:ext uri="{BB962C8B-B14F-4D97-AF65-F5344CB8AC3E}">
        <p14:creationId xmlns:p14="http://schemas.microsoft.com/office/powerpoint/2010/main" val="211914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fade">
                                      <p:cBhvr>
                                        <p:cTn id="56" dur="500"/>
                                        <p:tgtEl>
                                          <p:spTgt spid="6">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0" end="20"/>
                                            </p:txEl>
                                          </p:spTgt>
                                        </p:tgtEl>
                                        <p:attrNameLst>
                                          <p:attrName>style.visibility</p:attrName>
                                        </p:attrNameLst>
                                      </p:cBhvr>
                                      <p:to>
                                        <p:strVal val="visible"/>
                                      </p:to>
                                    </p:set>
                                    <p:animEffect transition="in" filter="fade">
                                      <p:cBhvr>
                                        <p:cTn id="73"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Werken</a:t>
            </a:r>
            <a:r>
              <a:rPr lang="en-US" sz="4800" b="1" dirty="0"/>
              <a:t> met 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507150"/>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0100" y="0"/>
            <a:ext cx="10515600" cy="794204"/>
          </a:xfrm>
        </p:spPr>
        <p:txBody>
          <a:bodyPr/>
          <a:lstStyle/>
          <a:p>
            <a:r>
              <a:rPr lang="nl-BE" dirty="0"/>
              <a:t>SQL: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45770" y="794204"/>
            <a:ext cx="11414760" cy="6037125"/>
          </a:xfrm>
        </p:spPr>
        <p:txBody>
          <a:bodyPr>
            <a:normAutofit fontScale="92500"/>
          </a:bodyPr>
          <a:lstStyle/>
          <a:p>
            <a:r>
              <a:rPr lang="nl-NL" dirty="0"/>
              <a:t>Wat is SELECT?</a:t>
            </a:r>
          </a:p>
          <a:p>
            <a:pPr lvl="1"/>
            <a:r>
              <a:rPr lang="nl-NL" dirty="0"/>
              <a:t>SELECT wordt gebruikt om gegevens uit een database op te halen.</a:t>
            </a:r>
          </a:p>
          <a:p>
            <a:pPr lvl="1"/>
            <a:r>
              <a:rPr lang="nl-NL" dirty="0"/>
              <a:t>Hiermee kun je specifieke kolommen selecteren of zelfs hele tabellen.</a:t>
            </a:r>
          </a:p>
          <a:p>
            <a:pPr marL="457200" lvl="1" indent="0">
              <a:buNone/>
            </a:pPr>
            <a:r>
              <a:rPr lang="nl-NL" dirty="0"/>
              <a:t>	</a:t>
            </a:r>
            <a:r>
              <a:rPr lang="nl-NL" b="1" dirty="0"/>
              <a:t>SELECT</a:t>
            </a:r>
            <a:r>
              <a:rPr lang="nl-NL" dirty="0"/>
              <a:t> voornaam, achternaam </a:t>
            </a:r>
            <a:r>
              <a:rPr lang="nl-NL" b="1" dirty="0"/>
              <a:t>FROM</a:t>
            </a:r>
            <a:r>
              <a:rPr lang="nl-NL" dirty="0"/>
              <a:t> klanten; </a:t>
            </a:r>
          </a:p>
          <a:p>
            <a:pPr lvl="2"/>
            <a:r>
              <a:rPr lang="nl-NL" dirty="0"/>
              <a:t>In dit voorbeeld worden de voornaam en achternaam van alle klanten opgehaald.</a:t>
            </a:r>
          </a:p>
          <a:p>
            <a:pPr lvl="1"/>
            <a:r>
              <a:rPr lang="nl-NL" dirty="0"/>
              <a:t>De select begint met de opsomming van de velden die we willen bekijken. Die velden worden onmiddellijk na het ‘SELECT’ statement gespecifieerd.</a:t>
            </a:r>
          </a:p>
          <a:p>
            <a:pPr lvl="2"/>
            <a:r>
              <a:rPr lang="nl-NL" dirty="0"/>
              <a:t>In ons resultaat kunnen we de kolom een andere naam geven als de oorspronkelijke veldnaam in de tabel. Dit doen we met het </a:t>
            </a:r>
            <a:r>
              <a:rPr lang="nl-NL" dirty="0" err="1"/>
              <a:t>keyword</a:t>
            </a:r>
            <a:r>
              <a:rPr lang="nl-NL" dirty="0"/>
              <a:t> ‘</a:t>
            </a:r>
            <a:r>
              <a:rPr lang="nl-NL" b="1" dirty="0"/>
              <a:t>AS</a:t>
            </a:r>
            <a:r>
              <a:rPr lang="nl-NL" dirty="0"/>
              <a:t>’. </a:t>
            </a:r>
          </a:p>
          <a:p>
            <a:pPr marL="1371600" lvl="3" indent="0">
              <a:buNone/>
            </a:pPr>
            <a:r>
              <a:rPr lang="en-US" b="1" dirty="0"/>
              <a:t>SELECT product, quantity AS ordered FROM orders;</a:t>
            </a:r>
            <a:endParaRPr lang="nl-NL" b="1" dirty="0"/>
          </a:p>
          <a:p>
            <a:pPr lvl="3"/>
            <a:r>
              <a:rPr lang="nl-NL" dirty="0"/>
              <a:t>Het resultaat zal volgende kolommen tonen met hun waarden: product en ordered.</a:t>
            </a:r>
          </a:p>
          <a:p>
            <a:pPr lvl="2"/>
            <a:r>
              <a:rPr lang="nl-NL" dirty="0"/>
              <a:t>Dit wordt een </a:t>
            </a:r>
            <a:r>
              <a:rPr lang="nl-NL" b="1" dirty="0"/>
              <a:t>alias</a:t>
            </a:r>
            <a:r>
              <a:rPr lang="nl-NL" dirty="0"/>
              <a:t> genoemd.</a:t>
            </a:r>
          </a:p>
          <a:p>
            <a:pPr lvl="1"/>
            <a:r>
              <a:rPr lang="nl-NL" dirty="0"/>
              <a:t>Indien we de inhoud van alle velden willen ophalen, kunnen we een </a:t>
            </a:r>
            <a:r>
              <a:rPr lang="nl-NL" b="1" dirty="0"/>
              <a:t>asterisk (*) </a:t>
            </a:r>
            <a:r>
              <a:rPr lang="nl-NL" dirty="0"/>
              <a:t>gebruiken.</a:t>
            </a:r>
          </a:p>
          <a:p>
            <a:pPr lvl="2"/>
            <a:r>
              <a:rPr lang="nl-NL" dirty="0"/>
              <a:t>Dit gaat alle veldnamen ophalen uit de tabel met hun waarden.</a:t>
            </a:r>
          </a:p>
          <a:p>
            <a:pPr lvl="3"/>
            <a:r>
              <a:rPr lang="en-US" b="1" dirty="0"/>
              <a:t>SELECT * FROM orders;</a:t>
            </a:r>
            <a:endParaRPr lang="nl-NL" b="1" dirty="0"/>
          </a:p>
          <a:p>
            <a:pPr lvl="1"/>
            <a:r>
              <a:rPr lang="nl-NL" dirty="0"/>
              <a:t>Opgelet: </a:t>
            </a:r>
          </a:p>
          <a:p>
            <a:pPr lvl="2"/>
            <a:r>
              <a:rPr lang="nl-NL" dirty="0"/>
              <a:t>We kunnen de </a:t>
            </a:r>
            <a:r>
              <a:rPr lang="nl-NL" dirty="0" err="1"/>
              <a:t>asteriks</a:t>
            </a:r>
            <a:r>
              <a:rPr lang="nl-NL" dirty="0"/>
              <a:t> ook gebruiken als mathematische operator, afhankelijk de context:</a:t>
            </a:r>
          </a:p>
          <a:p>
            <a:pPr marL="1371600" lvl="3" indent="0">
              <a:buNone/>
            </a:pPr>
            <a:r>
              <a:rPr lang="en-US" dirty="0"/>
              <a:t>SELECT quantity * price AS total FROM orders;</a:t>
            </a:r>
            <a:endParaRPr lang="nl-NL" dirty="0"/>
          </a:p>
        </p:txBody>
      </p:sp>
    </p:spTree>
    <p:extLst>
      <p:ext uri="{BB962C8B-B14F-4D97-AF65-F5344CB8AC3E}">
        <p14:creationId xmlns:p14="http://schemas.microsoft.com/office/powerpoint/2010/main" val="241102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
                                            <p:txEl>
                                              <p:pRg st="12" end="12"/>
                                            </p:txEl>
                                          </p:spTgt>
                                        </p:tgtEl>
                                        <p:attrNameLst>
                                          <p:attrName>style.visibility</p:attrName>
                                        </p:attrNameLst>
                                      </p:cBhvr>
                                      <p:to>
                                        <p:strVal val="visible"/>
                                      </p:to>
                                    </p:set>
                                    <p:animEffect transition="in" filter="fade">
                                      <p:cBhvr>
                                        <p:cTn id="57" dur="500"/>
                                        <p:tgtEl>
                                          <p:spTgt spid="6">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3" end="13"/>
                                            </p:txEl>
                                          </p:spTgt>
                                        </p:tgtEl>
                                        <p:attrNameLst>
                                          <p:attrName>style.visibility</p:attrName>
                                        </p:attrNameLst>
                                      </p:cBhvr>
                                      <p:to>
                                        <p:strVal val="visible"/>
                                      </p:to>
                                    </p:set>
                                    <p:animEffect transition="in" filter="fade">
                                      <p:cBhvr>
                                        <p:cTn id="62" dur="500"/>
                                        <p:tgtEl>
                                          <p:spTgt spid="6">
                                            <p:txEl>
                                              <p:pRg st="13" end="13"/>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6">
                                            <p:txEl>
                                              <p:pRg st="14" end="14"/>
                                            </p:txEl>
                                          </p:spTgt>
                                        </p:tgtEl>
                                        <p:attrNameLst>
                                          <p:attrName>style.visibility</p:attrName>
                                        </p:attrNameLst>
                                      </p:cBhvr>
                                      <p:to>
                                        <p:strVal val="visible"/>
                                      </p:to>
                                    </p:set>
                                    <p:animEffect transition="in" filter="fade">
                                      <p:cBhvr>
                                        <p:cTn id="65" dur="500"/>
                                        <p:tgtEl>
                                          <p:spTgt spid="6">
                                            <p:txEl>
                                              <p:pRg st="14" end="14"/>
                                            </p:txEl>
                                          </p:spTgt>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6">
                                            <p:txEl>
                                              <p:pRg st="15" end="15"/>
                                            </p:txEl>
                                          </p:spTgt>
                                        </p:tgtEl>
                                        <p:attrNameLst>
                                          <p:attrName>style.visibility</p:attrName>
                                        </p:attrNameLst>
                                      </p:cBhvr>
                                      <p:to>
                                        <p:strVal val="visible"/>
                                      </p:to>
                                    </p:set>
                                    <p:animEffect transition="in" filter="fade">
                                      <p:cBhvr>
                                        <p:cTn id="68"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SELECT met WHERE </a:t>
            </a:r>
          </a:p>
          <a:p>
            <a:pPr lvl="1"/>
            <a:r>
              <a:rPr lang="nl-NL" dirty="0"/>
              <a:t>De WHERE-clausule wordt gebruikt om de resultaten te filteren op basis van een voorwaarde. </a:t>
            </a:r>
          </a:p>
          <a:p>
            <a:pPr marL="914400" lvl="2" indent="0">
              <a:buNone/>
            </a:pPr>
            <a:r>
              <a:rPr lang="nl-NL" b="1" dirty="0"/>
              <a:t>SELECT </a:t>
            </a:r>
            <a:r>
              <a:rPr lang="nl-NL" dirty="0"/>
              <a:t>product, prijs </a:t>
            </a:r>
            <a:r>
              <a:rPr lang="nl-NL" b="1" dirty="0"/>
              <a:t>FROM </a:t>
            </a:r>
            <a:r>
              <a:rPr lang="nl-NL" dirty="0"/>
              <a:t>producten</a:t>
            </a:r>
            <a:r>
              <a:rPr lang="nl-NL" b="1" dirty="0"/>
              <a:t> WHERE </a:t>
            </a:r>
            <a:r>
              <a:rPr lang="nl-NL" dirty="0"/>
              <a:t>categorie = 'Elektronica'</a:t>
            </a:r>
          </a:p>
          <a:p>
            <a:pPr lvl="2"/>
            <a:r>
              <a:rPr lang="nl-NL" dirty="0"/>
              <a:t>Hier worden de productnaam en prijs opgehaald van producten in de categorie 'Elektronica’.</a:t>
            </a:r>
          </a:p>
          <a:p>
            <a:pPr lvl="1"/>
            <a:r>
              <a:rPr lang="nl-NL" dirty="0"/>
              <a:t>De </a:t>
            </a:r>
            <a:r>
              <a:rPr lang="nl-NL" b="1" dirty="0"/>
              <a:t>WHERE</a:t>
            </a:r>
            <a:r>
              <a:rPr lang="nl-NL" dirty="0"/>
              <a:t> wordt gebruikt </a:t>
            </a:r>
            <a:r>
              <a:rPr lang="nl-NL" b="1" dirty="0"/>
              <a:t>om een voorwaarde te stellen </a:t>
            </a:r>
            <a:r>
              <a:rPr lang="nl-NL" dirty="0"/>
              <a:t>aan de statement.</a:t>
            </a:r>
          </a:p>
          <a:p>
            <a:pPr lvl="1"/>
            <a:r>
              <a:rPr lang="nl-NL" dirty="0"/>
              <a:t>Afhankelijk van wat we nodig hebben wordt de logische beschrijving van de WHERE complexer.</a:t>
            </a:r>
          </a:p>
          <a:p>
            <a:pPr lvl="1"/>
            <a:r>
              <a:rPr lang="nl-NL" dirty="0"/>
              <a:t>De verschillende vergelijkende </a:t>
            </a:r>
            <a:r>
              <a:rPr lang="nl-NL" dirty="0" err="1"/>
              <a:t>operaters</a:t>
            </a:r>
            <a:r>
              <a:rPr lang="nl-NL" dirty="0"/>
              <a:t> die we kunnen gebruiken in een WHERE zijn:</a:t>
            </a:r>
          </a:p>
          <a:p>
            <a:pPr lvl="3">
              <a:buFont typeface="Wingdings" panose="05000000000000000000" pitchFamily="2" charset="2"/>
              <a:buChar char="ü"/>
            </a:pPr>
            <a:r>
              <a:rPr lang="nl-NL" b="1" dirty="0"/>
              <a:t>=</a:t>
            </a:r>
            <a:r>
              <a:rPr lang="nl-NL" dirty="0"/>
              <a:t> 		Gelijk aan</a:t>
            </a:r>
          </a:p>
          <a:p>
            <a:pPr lvl="3">
              <a:buFont typeface="Wingdings" panose="05000000000000000000" pitchFamily="2" charset="2"/>
              <a:buChar char="ü"/>
            </a:pPr>
            <a:r>
              <a:rPr lang="nl-NL" b="1" dirty="0"/>
              <a:t>&lt;&gt; of !=</a:t>
            </a:r>
            <a:r>
              <a:rPr lang="nl-NL" dirty="0"/>
              <a:t>	 Niet gelijk aan</a:t>
            </a:r>
          </a:p>
          <a:p>
            <a:pPr lvl="3">
              <a:buFont typeface="Wingdings" panose="05000000000000000000" pitchFamily="2" charset="2"/>
              <a:buChar char="ü"/>
            </a:pPr>
            <a:r>
              <a:rPr lang="nl-NL" b="1" dirty="0"/>
              <a:t>&lt;</a:t>
            </a:r>
            <a:r>
              <a:rPr lang="nl-NL" dirty="0"/>
              <a:t>		Kleiner dan</a:t>
            </a:r>
          </a:p>
          <a:p>
            <a:pPr lvl="3">
              <a:buFont typeface="Wingdings" panose="05000000000000000000" pitchFamily="2" charset="2"/>
              <a:buChar char="ü"/>
            </a:pPr>
            <a:r>
              <a:rPr lang="nl-NL" b="1" dirty="0"/>
              <a:t>&gt;</a:t>
            </a:r>
            <a:r>
              <a:rPr lang="nl-NL" dirty="0"/>
              <a:t>		Groter dan</a:t>
            </a:r>
          </a:p>
          <a:p>
            <a:pPr lvl="3">
              <a:buFont typeface="Wingdings" panose="05000000000000000000" pitchFamily="2" charset="2"/>
              <a:buChar char="ü"/>
            </a:pPr>
            <a:r>
              <a:rPr lang="nl-NL" b="1" dirty="0"/>
              <a:t>&lt;=</a:t>
            </a:r>
            <a:r>
              <a:rPr lang="nl-NL" dirty="0"/>
              <a:t>		Kleiner dan of gelijk aan</a:t>
            </a:r>
          </a:p>
          <a:p>
            <a:pPr lvl="3">
              <a:buFont typeface="Wingdings" panose="05000000000000000000" pitchFamily="2" charset="2"/>
              <a:buChar char="ü"/>
            </a:pPr>
            <a:r>
              <a:rPr lang="nl-NL" b="1" dirty="0"/>
              <a:t>&gt;=</a:t>
            </a:r>
            <a:r>
              <a:rPr lang="nl-NL" dirty="0"/>
              <a:t>		Groter dan of gelijk aan</a:t>
            </a:r>
          </a:p>
          <a:p>
            <a:pPr lvl="2"/>
            <a:r>
              <a:rPr lang="nl-NL" dirty="0"/>
              <a:t>Voorbeeld:</a:t>
            </a:r>
          </a:p>
          <a:p>
            <a:pPr lvl="3"/>
            <a:r>
              <a:rPr lang="nl-NL" dirty="0"/>
              <a:t>SELECT product, prijs FROM producten WHERE prijs &gt; 50;</a:t>
            </a:r>
            <a:endParaRPr lang="nl-BE" dirty="0"/>
          </a:p>
        </p:txBody>
      </p:sp>
    </p:spTree>
    <p:extLst>
      <p:ext uri="{BB962C8B-B14F-4D97-AF65-F5344CB8AC3E}">
        <p14:creationId xmlns:p14="http://schemas.microsoft.com/office/powerpoint/2010/main" val="3566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animEffect transition="in" filter="fade">
                                      <p:cBhvr>
                                        <p:cTn id="51" dur="500"/>
                                        <p:tgtEl>
                                          <p:spTgt spid="6">
                                            <p:txEl>
                                              <p:pRg st="12" end="1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6">
                                            <p:txEl>
                                              <p:pRg st="14" end="14"/>
                                            </p:txEl>
                                          </p:spTgt>
                                        </p:tgtEl>
                                        <p:attrNameLst>
                                          <p:attrName>style.visibility</p:attrName>
                                        </p:attrNameLst>
                                      </p:cBhvr>
                                      <p:to>
                                        <p:strVal val="visible"/>
                                      </p:to>
                                    </p:set>
                                    <p:animEffect transition="in" filter="fade">
                                      <p:cBhvr>
                                        <p:cTn id="5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pPr lvl="1"/>
            <a:r>
              <a:rPr lang="nl-NL" dirty="0"/>
              <a:t>Logische operatoren:</a:t>
            </a:r>
          </a:p>
          <a:p>
            <a:pPr lvl="2"/>
            <a:r>
              <a:rPr lang="nl-NL" b="1" dirty="0"/>
              <a:t>AND</a:t>
            </a:r>
            <a:r>
              <a:rPr lang="nl-NL" dirty="0"/>
              <a:t>: </a:t>
            </a:r>
          </a:p>
          <a:p>
            <a:pPr lvl="3"/>
            <a:r>
              <a:rPr lang="nl-NL" dirty="0"/>
              <a:t>Combineert meerdere voorwaarden en geeft de resultaten terug waar alle voorwaarden waar zijn.</a:t>
            </a:r>
          </a:p>
          <a:p>
            <a:pPr lvl="2"/>
            <a:r>
              <a:rPr lang="nl-NL" b="1" dirty="0"/>
              <a:t>OR</a:t>
            </a:r>
            <a:r>
              <a:rPr lang="nl-NL" dirty="0"/>
              <a:t>: </a:t>
            </a:r>
          </a:p>
          <a:p>
            <a:pPr lvl="3"/>
            <a:r>
              <a:rPr lang="nl-NL" dirty="0"/>
              <a:t>Combineert meerdere voorwaarden en geeft de resultaten terug als ten minste één van de voorwaarden waar is.</a:t>
            </a:r>
          </a:p>
          <a:p>
            <a:pPr lvl="2"/>
            <a:r>
              <a:rPr lang="nl-NL" b="1" dirty="0"/>
              <a:t>NOT</a:t>
            </a:r>
            <a:r>
              <a:rPr lang="nl-NL" dirty="0"/>
              <a:t>: </a:t>
            </a:r>
          </a:p>
          <a:p>
            <a:pPr lvl="3"/>
            <a:r>
              <a:rPr lang="nl-NL" dirty="0"/>
              <a:t>Negatie van een voorwaarde.</a:t>
            </a:r>
          </a:p>
          <a:p>
            <a:pPr lvl="1"/>
            <a:r>
              <a:rPr lang="nl-BE" b="1" u="sng" dirty="0"/>
              <a:t>Belangrijk</a:t>
            </a:r>
            <a:r>
              <a:rPr lang="nl-BE" dirty="0"/>
              <a:t>: Vergeet geen rekening te houden met de logische volgorde van de operatoren:</a:t>
            </a:r>
          </a:p>
          <a:p>
            <a:pPr marL="1828800" lvl="3" indent="-457200">
              <a:buFont typeface="+mj-lt"/>
              <a:buAutoNum type="arabicPeriod"/>
            </a:pPr>
            <a:r>
              <a:rPr lang="nl-BE" dirty="0"/>
              <a:t>NOT</a:t>
            </a:r>
          </a:p>
          <a:p>
            <a:pPr marL="1828800" lvl="3" indent="-457200">
              <a:buFont typeface="+mj-lt"/>
              <a:buAutoNum type="arabicPeriod"/>
            </a:pPr>
            <a:r>
              <a:rPr lang="nl-BE" dirty="0"/>
              <a:t>AND</a:t>
            </a:r>
          </a:p>
          <a:p>
            <a:pPr marL="1828800" lvl="3" indent="-457200">
              <a:buFont typeface="+mj-lt"/>
              <a:buAutoNum type="arabicPeriod"/>
            </a:pPr>
            <a:r>
              <a:rPr lang="nl-BE" dirty="0"/>
              <a:t>OR</a:t>
            </a:r>
          </a:p>
          <a:p>
            <a:pPr lvl="1"/>
            <a:r>
              <a:rPr lang="nl-BE" dirty="0"/>
              <a:t>Voor duidelijkheid en om vergissingen te vermijden is het best om haakjes te gebruiken bij combinaties. </a:t>
            </a:r>
          </a:p>
        </p:txBody>
      </p:sp>
    </p:spTree>
    <p:extLst>
      <p:ext uri="{BB962C8B-B14F-4D97-AF65-F5344CB8AC3E}">
        <p14:creationId xmlns:p14="http://schemas.microsoft.com/office/powerpoint/2010/main" val="131965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695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35280" y="1021081"/>
            <a:ext cx="11555730" cy="5726430"/>
          </a:xfrm>
        </p:spPr>
        <p:txBody>
          <a:bodyPr>
            <a:normAutofit fontScale="92500" lnSpcReduction="20000"/>
          </a:bodyPr>
          <a:lstStyle/>
          <a:p>
            <a:pPr lvl="1"/>
            <a:r>
              <a:rPr lang="nl-NL" b="1" dirty="0"/>
              <a:t>IN</a:t>
            </a:r>
          </a:p>
          <a:p>
            <a:pPr lvl="2"/>
            <a:r>
              <a:rPr lang="nl-NL" dirty="0"/>
              <a:t>Controleert of een waarde overeenkomt met een van de waarden in een lijst.</a:t>
            </a:r>
          </a:p>
          <a:p>
            <a:pPr lvl="2"/>
            <a:r>
              <a:rPr lang="nl-NL" dirty="0"/>
              <a:t>Voorbeeld: Producten in de categorie 'Elektronica' of '</a:t>
            </a:r>
            <a:r>
              <a:rPr lang="nl-NL" dirty="0" err="1"/>
              <a:t>Kleding':Copy</a:t>
            </a:r>
            <a:r>
              <a:rPr lang="nl-NL" dirty="0"/>
              <a:t> code:</a:t>
            </a:r>
          </a:p>
          <a:p>
            <a:pPr marL="914400" lvl="2" indent="0">
              <a:buNone/>
            </a:pPr>
            <a:r>
              <a:rPr lang="nl-NL" dirty="0"/>
              <a:t>	</a:t>
            </a:r>
            <a:r>
              <a:rPr lang="nl-NL" b="1" dirty="0"/>
              <a:t>SELECT *FROM producten WHERE categorie IN ('Elektronica', 'Kleding’);</a:t>
            </a:r>
          </a:p>
          <a:p>
            <a:pPr lvl="1"/>
            <a:r>
              <a:rPr lang="nl-NL" b="1" dirty="0"/>
              <a:t>LIKE</a:t>
            </a:r>
          </a:p>
          <a:p>
            <a:pPr lvl="2"/>
            <a:r>
              <a:rPr lang="nl-NL" dirty="0"/>
              <a:t>Gebruikt voor patroonmatching in tekstwaarden met behulp van wildcards % (nul of meer tekens) en _ (één teken).</a:t>
            </a:r>
          </a:p>
          <a:p>
            <a:pPr lvl="2"/>
            <a:r>
              <a:rPr lang="nl-NL" dirty="0"/>
              <a:t>Voorbeeld: Klanten met een naam die begint met 'A’:</a:t>
            </a:r>
          </a:p>
          <a:p>
            <a:pPr marL="1371600" lvl="3" indent="0">
              <a:buNone/>
            </a:pPr>
            <a:r>
              <a:rPr lang="nl-NL" dirty="0"/>
              <a:t>	</a:t>
            </a:r>
            <a:r>
              <a:rPr lang="nl-NL" b="1" dirty="0"/>
              <a:t>SELECT * FROM klanten WHERE naam LIKE 'A%’;</a:t>
            </a:r>
            <a:endParaRPr lang="nl-NL" dirty="0"/>
          </a:p>
          <a:p>
            <a:pPr lvl="1"/>
            <a:r>
              <a:rPr lang="nl-NL" dirty="0"/>
              <a:t>We gebruiken </a:t>
            </a:r>
            <a:r>
              <a:rPr lang="nl-NL" b="1" dirty="0"/>
              <a:t>wildcards</a:t>
            </a:r>
            <a:r>
              <a:rPr lang="nl-NL" dirty="0"/>
              <a:t> om patronen te matchen in tekstvelden met behulp van de LIKE-operator.</a:t>
            </a:r>
          </a:p>
          <a:p>
            <a:pPr lvl="2"/>
            <a:r>
              <a:rPr lang="nl-NL" sz="2200" b="1" dirty="0"/>
              <a:t>%</a:t>
            </a:r>
            <a:r>
              <a:rPr lang="nl-NL" dirty="0"/>
              <a:t> (percent): Dit vervangt nul of meer tekens.</a:t>
            </a:r>
          </a:p>
          <a:p>
            <a:pPr lvl="2"/>
            <a:r>
              <a:rPr lang="nl-NL" sz="2200" b="1" dirty="0"/>
              <a:t>_</a:t>
            </a:r>
            <a:r>
              <a:rPr lang="nl-NL" dirty="0"/>
              <a:t> (</a:t>
            </a:r>
            <a:r>
              <a:rPr lang="nl-NL" dirty="0" err="1"/>
              <a:t>underscore</a:t>
            </a:r>
            <a:r>
              <a:rPr lang="nl-NL" dirty="0"/>
              <a:t>): Dit vervangt één teken.</a:t>
            </a:r>
          </a:p>
          <a:p>
            <a:pPr lvl="3"/>
            <a:r>
              <a:rPr lang="nl-NL" dirty="0"/>
              <a:t>Voorbeelden:</a:t>
            </a:r>
          </a:p>
          <a:p>
            <a:pPr marL="1828800" lvl="4" indent="0">
              <a:buNone/>
            </a:pPr>
            <a:r>
              <a:rPr lang="nl-NL" b="1" dirty="0"/>
              <a:t>FROM producten WHERE product LIKE 'Laptop%';</a:t>
            </a:r>
          </a:p>
          <a:p>
            <a:pPr lvl="5"/>
            <a:r>
              <a:rPr lang="nl-NL" i="1" dirty="0"/>
              <a:t>Deze query haalt producten op waarvan de naam begint met 'Laptop'.</a:t>
            </a:r>
          </a:p>
          <a:p>
            <a:pPr marL="1828800" lvl="4" indent="0">
              <a:buNone/>
            </a:pPr>
            <a:r>
              <a:rPr lang="nl-NL" b="1" dirty="0"/>
              <a:t>SELECT product FROM producten WHERE product LIKE '__A%';</a:t>
            </a:r>
          </a:p>
          <a:p>
            <a:pPr lvl="5"/>
            <a:r>
              <a:rPr lang="nl-NL" i="1" dirty="0"/>
              <a:t>Deze query haalt producten op waarvan de naam begint met twee willekeurige tekens, gevolgd door 'A’.</a:t>
            </a:r>
          </a:p>
          <a:p>
            <a:pPr lvl="1"/>
            <a:r>
              <a:rPr lang="nl-NL" dirty="0"/>
              <a:t>In SQL is de LIKE-vergelijking standaard </a:t>
            </a:r>
            <a:r>
              <a:rPr lang="nl-NL" b="1" i="1" dirty="0"/>
              <a:t>hoofdlettergevoelig</a:t>
            </a:r>
            <a:r>
              <a:rPr lang="nl-NL" dirty="0"/>
              <a:t>, wat betekent dat het onderscheid maakt tussen hoofdletters en kleine letters.</a:t>
            </a:r>
          </a:p>
          <a:p>
            <a:pPr marL="2286000" lvl="5" indent="0">
              <a:buNone/>
            </a:pPr>
            <a:endParaRPr lang="nl-NL" i="1" dirty="0"/>
          </a:p>
        </p:txBody>
      </p:sp>
    </p:spTree>
    <p:extLst>
      <p:ext uri="{BB962C8B-B14F-4D97-AF65-F5344CB8AC3E}">
        <p14:creationId xmlns:p14="http://schemas.microsoft.com/office/powerpoint/2010/main" val="20303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456670" cy="5972356"/>
          </a:xfrm>
        </p:spPr>
        <p:txBody>
          <a:bodyPr>
            <a:normAutofit/>
          </a:bodyPr>
          <a:lstStyle/>
          <a:p>
            <a:r>
              <a:rPr lang="nl-BE" dirty="0"/>
              <a:t>SQL voorziet ook verschillende functies die we kunnen gebruiken binnen het SELECT statement.</a:t>
            </a:r>
          </a:p>
          <a:p>
            <a:pPr lvl="1"/>
            <a:r>
              <a:rPr lang="nl-BE" dirty="0"/>
              <a:t>We moeten ermee rekening houden dat functies en hun gebruik kunnen verschillen afhankelijk de gebruikte database engine.</a:t>
            </a:r>
          </a:p>
          <a:p>
            <a:pPr lvl="1"/>
            <a:r>
              <a:rPr lang="nl-NL" dirty="0"/>
              <a:t>Numerieke Functies</a:t>
            </a:r>
          </a:p>
          <a:p>
            <a:pPr lvl="2"/>
            <a:r>
              <a:rPr lang="nl-NL" dirty="0"/>
              <a:t>SUM(): Bereken de som van een kolom.</a:t>
            </a:r>
          </a:p>
          <a:p>
            <a:pPr lvl="2"/>
            <a:r>
              <a:rPr lang="nl-NL" dirty="0"/>
              <a:t>AVG(): Bereken het gemiddelde van een kolom.</a:t>
            </a:r>
          </a:p>
          <a:p>
            <a:pPr lvl="2"/>
            <a:r>
              <a:rPr lang="nl-NL" dirty="0"/>
              <a:t>MIN(): Vind het minimum van een kolom.</a:t>
            </a:r>
          </a:p>
          <a:p>
            <a:pPr lvl="2"/>
            <a:r>
              <a:rPr lang="nl-NL" dirty="0"/>
              <a:t>MAX(): Vind het maximum van een kolom.</a:t>
            </a:r>
          </a:p>
          <a:p>
            <a:pPr lvl="1"/>
            <a:r>
              <a:rPr lang="nl-NL" dirty="0"/>
              <a:t>Voorbeeld:</a:t>
            </a:r>
          </a:p>
          <a:p>
            <a:pPr lvl="2"/>
            <a:r>
              <a:rPr lang="nl-NL" dirty="0"/>
              <a:t>SELECT MIN(prijs) AS </a:t>
            </a:r>
            <a:r>
              <a:rPr lang="nl-NL" dirty="0" err="1"/>
              <a:t>laagste_prijs</a:t>
            </a:r>
            <a:r>
              <a:rPr lang="nl-NL" dirty="0"/>
              <a:t>, AVG(prijs) AS </a:t>
            </a:r>
            <a:r>
              <a:rPr lang="nl-NL" dirty="0" err="1"/>
              <a:t>gemiddelde_prijs</a:t>
            </a:r>
            <a:r>
              <a:rPr lang="nl-NL" dirty="0"/>
              <a:t>, SUM(hoeveelheid) AS totaal FROM producten WHERE categorie = 'Elektronica';</a:t>
            </a:r>
          </a:p>
          <a:p>
            <a:pPr lvl="3"/>
            <a:r>
              <a:rPr lang="nl-NL" i="1" dirty="0"/>
              <a:t>MIN(prijs): Deze functie geeft de laagste prijs in de opgegeven categorie terug.</a:t>
            </a:r>
          </a:p>
          <a:p>
            <a:pPr lvl="3"/>
            <a:r>
              <a:rPr lang="nl-NL" i="1" dirty="0"/>
              <a:t>AVG(prijs): Deze functie geeft het gemiddelde van de prijzen in de opgegeven categorie terug.</a:t>
            </a:r>
          </a:p>
          <a:p>
            <a:pPr lvl="3"/>
            <a:r>
              <a:rPr lang="nl-NL" i="1" dirty="0"/>
              <a:t>SUM(hoeveelheid): Deze functie geeft de totale hoeveelheid verkochte producten in de opgegeven categorie terug</a:t>
            </a:r>
            <a:r>
              <a:rPr lang="nl-NL" dirty="0"/>
              <a:t>.</a:t>
            </a:r>
          </a:p>
          <a:p>
            <a:pPr lvl="1"/>
            <a:endParaRPr lang="nl-NL" dirty="0"/>
          </a:p>
        </p:txBody>
      </p:sp>
    </p:spTree>
    <p:extLst>
      <p:ext uri="{BB962C8B-B14F-4D97-AF65-F5344CB8AC3E}">
        <p14:creationId xmlns:p14="http://schemas.microsoft.com/office/powerpoint/2010/main" val="314232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1" end="11"/>
                                            </p:txEl>
                                          </p:spTgt>
                                        </p:tgtEl>
                                        <p:attrNameLst>
                                          <p:attrName>style.visibility</p:attrName>
                                        </p:attrNameLst>
                                      </p:cBhvr>
                                      <p:to>
                                        <p:strVal val="visible"/>
                                      </p:to>
                                    </p:set>
                                    <p:animEffect transition="in" filter="fade">
                                      <p:cBhvr>
                                        <p:cTn id="46"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193780" cy="5972356"/>
          </a:xfrm>
        </p:spPr>
        <p:txBody>
          <a:bodyPr>
            <a:normAutofit/>
          </a:bodyPr>
          <a:lstStyle/>
          <a:p>
            <a:pPr lvl="1"/>
            <a:r>
              <a:rPr lang="nl-NL" dirty="0"/>
              <a:t>Tekst Functies</a:t>
            </a:r>
          </a:p>
          <a:p>
            <a:pPr lvl="3"/>
            <a:r>
              <a:rPr lang="nl-NL" b="1" dirty="0"/>
              <a:t>LEN</a:t>
            </a:r>
            <a:r>
              <a:rPr lang="nl-NL" dirty="0"/>
              <a:t>(): Geeft de lengte van een tekstwaarde terug.</a:t>
            </a:r>
          </a:p>
          <a:p>
            <a:pPr lvl="3"/>
            <a:r>
              <a:rPr lang="nl-NL" b="1" dirty="0"/>
              <a:t>UPPER</a:t>
            </a:r>
            <a:r>
              <a:rPr lang="nl-NL" dirty="0"/>
              <a:t>(): Converteert tekst naar hoofdletters.</a:t>
            </a:r>
          </a:p>
          <a:p>
            <a:pPr lvl="3"/>
            <a:r>
              <a:rPr lang="nl-NL" b="1" dirty="0"/>
              <a:t>LOWER</a:t>
            </a:r>
            <a:r>
              <a:rPr lang="nl-NL" dirty="0"/>
              <a:t>(): Converteert tekst naar kleine letters.</a:t>
            </a:r>
          </a:p>
          <a:p>
            <a:pPr lvl="3"/>
            <a:r>
              <a:rPr lang="nl-NL" b="1" dirty="0"/>
              <a:t>CONCAT</a:t>
            </a:r>
            <a:r>
              <a:rPr lang="nl-NL" dirty="0"/>
              <a:t>(): Voegt tekstwaarden samen.</a:t>
            </a:r>
          </a:p>
          <a:p>
            <a:pPr lvl="2"/>
            <a:r>
              <a:rPr lang="nl-NL" dirty="0"/>
              <a:t>Voorbeeld:</a:t>
            </a:r>
          </a:p>
          <a:p>
            <a:pPr marL="1371600" lvl="3" indent="0">
              <a:buNone/>
            </a:pPr>
            <a:r>
              <a:rPr lang="nl-NL" dirty="0"/>
              <a:t>SELECT  product, LEN(product) AS lengte,  CONCAT(‘Code: ', UPPER(product),’-’,ID ) AS productcode FROM producten;</a:t>
            </a:r>
          </a:p>
          <a:p>
            <a:pPr marL="1371600" lvl="3" indent="0">
              <a:buNone/>
            </a:pPr>
            <a:endParaRPr lang="nl-NL" dirty="0"/>
          </a:p>
          <a:p>
            <a:pPr lvl="1"/>
            <a:r>
              <a:rPr lang="nl-NL" dirty="0"/>
              <a:t>Datum/Tijd Functies</a:t>
            </a:r>
          </a:p>
          <a:p>
            <a:pPr lvl="3"/>
            <a:r>
              <a:rPr lang="nl-NL" b="1" dirty="0"/>
              <a:t>GETDATE</a:t>
            </a:r>
            <a:r>
              <a:rPr lang="nl-NL" dirty="0"/>
              <a:t>(): Geeft de huidige datum en tijd.</a:t>
            </a:r>
          </a:p>
          <a:p>
            <a:pPr lvl="3"/>
            <a:r>
              <a:rPr lang="nl-NL" b="1" dirty="0"/>
              <a:t>DATEADD</a:t>
            </a:r>
            <a:r>
              <a:rPr lang="nl-NL" dirty="0"/>
              <a:t>(): Voegt een gespecificeerd tijdsinterval toe aan een datum.</a:t>
            </a:r>
          </a:p>
          <a:p>
            <a:pPr lvl="3"/>
            <a:r>
              <a:rPr lang="nl-NL" b="1" dirty="0"/>
              <a:t>DATEDIFF</a:t>
            </a:r>
            <a:r>
              <a:rPr lang="nl-NL" dirty="0"/>
              <a:t>(): Geeft het verschil tussen twee datums terug.</a:t>
            </a:r>
          </a:p>
          <a:p>
            <a:pPr lvl="2"/>
            <a:r>
              <a:rPr lang="nl-NL" dirty="0"/>
              <a:t>Voorbeeld: Het tonen van de levertijd van een product</a:t>
            </a:r>
          </a:p>
          <a:p>
            <a:pPr marL="1371600" lvl="3" indent="0">
              <a:buNone/>
            </a:pPr>
            <a:r>
              <a:rPr lang="nl-NL" dirty="0"/>
              <a:t>SELECT product, besteldatum, DATEADD(</a:t>
            </a:r>
            <a:r>
              <a:rPr lang="nl-NL" dirty="0" err="1"/>
              <a:t>day</a:t>
            </a:r>
            <a:r>
              <a:rPr lang="nl-NL" dirty="0"/>
              <a:t>, 7, besteldatum) AS leverdatum FROM bestellingen; </a:t>
            </a:r>
          </a:p>
          <a:p>
            <a:pPr lvl="4"/>
            <a:r>
              <a:rPr lang="nl-NL" dirty="0"/>
              <a:t>Hier wordt de leverdatum berekend door 7 dagen toe te voegen aan de besteldatum.</a:t>
            </a:r>
          </a:p>
          <a:p>
            <a:pPr marL="457200" lvl="1" indent="0">
              <a:buNone/>
            </a:pPr>
            <a:endParaRPr lang="nl-NL" dirty="0"/>
          </a:p>
        </p:txBody>
      </p:sp>
    </p:spTree>
    <p:extLst>
      <p:ext uri="{BB962C8B-B14F-4D97-AF65-F5344CB8AC3E}">
        <p14:creationId xmlns:p14="http://schemas.microsoft.com/office/powerpoint/2010/main" val="38188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8" end="8"/>
                                            </p:txEl>
                                          </p:spTgt>
                                        </p:tgtEl>
                                        <p:attrNameLst>
                                          <p:attrName>style.visibility</p:attrName>
                                        </p:attrNameLst>
                                      </p:cBhvr>
                                      <p:to>
                                        <p:strVal val="visible"/>
                                      </p:to>
                                    </p:set>
                                    <p:animEffect transition="in" filter="fade">
                                      <p:cBhvr>
                                        <p:cTn id="32" dur="500"/>
                                        <p:tgtEl>
                                          <p:spTgt spid="6">
                                            <p:txEl>
                                              <p:pRg st="8" end="8"/>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9" end="9"/>
                                            </p:txEl>
                                          </p:spTgt>
                                        </p:tgtEl>
                                        <p:attrNameLst>
                                          <p:attrName>style.visibility</p:attrName>
                                        </p:attrNameLst>
                                      </p:cBhvr>
                                      <p:to>
                                        <p:strVal val="visible"/>
                                      </p:to>
                                    </p:set>
                                    <p:animEffect transition="in" filter="fade">
                                      <p:cBhvr>
                                        <p:cTn id="35" dur="500"/>
                                        <p:tgtEl>
                                          <p:spTgt spid="6">
                                            <p:txEl>
                                              <p:pRg st="9" end="9"/>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10" end="10"/>
                                            </p:txEl>
                                          </p:spTgt>
                                        </p:tgtEl>
                                        <p:attrNameLst>
                                          <p:attrName>style.visibility</p:attrName>
                                        </p:attrNameLst>
                                      </p:cBhvr>
                                      <p:to>
                                        <p:strVal val="visible"/>
                                      </p:to>
                                    </p:set>
                                    <p:animEffect transition="in" filter="fade">
                                      <p:cBhvr>
                                        <p:cTn id="38" dur="500"/>
                                        <p:tgtEl>
                                          <p:spTgt spid="6">
                                            <p:txEl>
                                              <p:pRg st="10" end="10"/>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1" end="11"/>
                                            </p:txEl>
                                          </p:spTgt>
                                        </p:tgtEl>
                                        <p:attrNameLst>
                                          <p:attrName>style.visibility</p:attrName>
                                        </p:attrNameLst>
                                      </p:cBhvr>
                                      <p:to>
                                        <p:strVal val="visible"/>
                                      </p:to>
                                    </p:set>
                                    <p:animEffect transition="in" filter="fade">
                                      <p:cBhvr>
                                        <p:cTn id="41" dur="500"/>
                                        <p:tgtEl>
                                          <p:spTgt spid="6">
                                            <p:txEl>
                                              <p:pRg st="11" end="1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12" end="12"/>
                                            </p:txEl>
                                          </p:spTgt>
                                        </p:tgtEl>
                                        <p:attrNameLst>
                                          <p:attrName>style.visibility</p:attrName>
                                        </p:attrNameLst>
                                      </p:cBhvr>
                                      <p:to>
                                        <p:strVal val="visible"/>
                                      </p:to>
                                    </p:set>
                                    <p:animEffect transition="in" filter="fade">
                                      <p:cBhvr>
                                        <p:cTn id="46" dur="500"/>
                                        <p:tgtEl>
                                          <p:spTgt spid="6">
                                            <p:txEl>
                                              <p:pRg st="12" end="12"/>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3" end="13"/>
                                            </p:txEl>
                                          </p:spTgt>
                                        </p:tgtEl>
                                        <p:attrNameLst>
                                          <p:attrName>style.visibility</p:attrName>
                                        </p:attrNameLst>
                                      </p:cBhvr>
                                      <p:to>
                                        <p:strVal val="visible"/>
                                      </p:to>
                                    </p:set>
                                    <p:animEffect transition="in" filter="fade">
                                      <p:cBhvr>
                                        <p:cTn id="49" dur="500"/>
                                        <p:tgtEl>
                                          <p:spTgt spid="6">
                                            <p:txEl>
                                              <p:pRg st="13" end="13"/>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4" end="14"/>
                                            </p:txEl>
                                          </p:spTgt>
                                        </p:tgtEl>
                                        <p:attrNameLst>
                                          <p:attrName>style.visibility</p:attrName>
                                        </p:attrNameLst>
                                      </p:cBhvr>
                                      <p:to>
                                        <p:strVal val="visible"/>
                                      </p:to>
                                    </p:set>
                                    <p:animEffect transition="in" filter="fade">
                                      <p:cBhvr>
                                        <p:cTn id="52"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fontScale="77500" lnSpcReduction="20000"/>
          </a:bodyPr>
          <a:lstStyle/>
          <a:p>
            <a:r>
              <a:rPr lang="nl-NL" b="1" dirty="0"/>
              <a:t>DISTINCT</a:t>
            </a:r>
            <a:r>
              <a:rPr lang="nl-NL" dirty="0"/>
              <a:t> </a:t>
            </a:r>
          </a:p>
          <a:p>
            <a:pPr lvl="1"/>
            <a:r>
              <a:rPr lang="nl-NL" dirty="0"/>
              <a:t>wordt gebruikt om duplicaten te verwijderen uit het resultaat.</a:t>
            </a:r>
          </a:p>
          <a:p>
            <a:pPr lvl="1"/>
            <a:r>
              <a:rPr lang="nl-NL" dirty="0"/>
              <a:t>Voorbeeld: </a:t>
            </a:r>
          </a:p>
          <a:p>
            <a:pPr marL="914400" lvl="2" indent="0">
              <a:buNone/>
            </a:pPr>
            <a:r>
              <a:rPr lang="nl-NL" dirty="0"/>
              <a:t>SELECT DISTINCT categorie FROM producten;</a:t>
            </a:r>
          </a:p>
          <a:p>
            <a:pPr lvl="2"/>
            <a:r>
              <a:rPr lang="nl-NL" i="1" dirty="0"/>
              <a:t>Deze query geeft een lijst van unieke productcategorieën terug</a:t>
            </a:r>
            <a:r>
              <a:rPr lang="nl-NL" dirty="0"/>
              <a:t>.</a:t>
            </a:r>
          </a:p>
          <a:p>
            <a:r>
              <a:rPr lang="nl-NL" b="1" dirty="0"/>
              <a:t>GROUP BY</a:t>
            </a:r>
          </a:p>
          <a:p>
            <a:pPr lvl="1"/>
            <a:r>
              <a:rPr lang="nl-NL" dirty="0"/>
              <a:t>Wordt gebruikt om rijen te groeperen die dezelfde waarden hebben in gespecificeerde kolommen.</a:t>
            </a:r>
          </a:p>
          <a:p>
            <a:pPr lvl="1"/>
            <a:r>
              <a:rPr lang="nl-NL" dirty="0"/>
              <a:t>Voorbeeld: </a:t>
            </a:r>
          </a:p>
          <a:p>
            <a:pPr marL="457200" lvl="1" indent="0">
              <a:buNone/>
            </a:pPr>
            <a:r>
              <a:rPr lang="nl-NL" dirty="0"/>
              <a:t>	SELECT product, SUM(hoeveelheid * prijs) as totaal  FROM verkopen GROUP BY product;</a:t>
            </a:r>
          </a:p>
          <a:p>
            <a:pPr lvl="2"/>
            <a:r>
              <a:rPr lang="nl-NL" i="1" dirty="0"/>
              <a:t>Deze query groepeert verkopen per product en berekent de totale verkoop voor elk product</a:t>
            </a:r>
            <a:r>
              <a:rPr lang="nl-NL" dirty="0"/>
              <a:t>.</a:t>
            </a:r>
          </a:p>
          <a:p>
            <a:r>
              <a:rPr lang="nl-NL" b="1" dirty="0"/>
              <a:t>HAVING</a:t>
            </a:r>
          </a:p>
          <a:p>
            <a:pPr lvl="1"/>
            <a:r>
              <a:rPr lang="nl-NL" dirty="0"/>
              <a:t>Wordt gebruikt in combinatie met GROUP BY om de resultaten te filteren op basis van een opgegeven voorwaarde.</a:t>
            </a:r>
          </a:p>
          <a:p>
            <a:pPr lvl="1"/>
            <a:r>
              <a:rPr lang="nl-NL" dirty="0"/>
              <a:t>Voorbeeld:</a:t>
            </a:r>
          </a:p>
          <a:p>
            <a:pPr marL="914400" lvl="2" indent="0">
              <a:buNone/>
            </a:pPr>
            <a:r>
              <a:rPr lang="nl-NL" dirty="0"/>
              <a:t>SELECT product, SUM(hoeveelheid) as totaal FROM verkopen GROUP BY product  HAVING SUM(hoeveelheid) &gt; 100;</a:t>
            </a:r>
          </a:p>
          <a:p>
            <a:pPr lvl="2"/>
            <a:r>
              <a:rPr lang="nl-NL" i="1" dirty="0"/>
              <a:t>Deze query toont producten met meer dan 100 verkopen</a:t>
            </a:r>
            <a:r>
              <a:rPr lang="nl-NL" dirty="0"/>
              <a:t>.</a:t>
            </a:r>
          </a:p>
          <a:p>
            <a:r>
              <a:rPr lang="nl-NL" b="1" dirty="0"/>
              <a:t>ORDER BY</a:t>
            </a:r>
          </a:p>
          <a:p>
            <a:pPr lvl="1"/>
            <a:r>
              <a:rPr lang="nl-NL" dirty="0"/>
              <a:t>Wordt gebruikt om de resultaat set te sorteren in oplopende (ASC) of aflopende (DESC) volgorde op basis van één of meer kolommen.</a:t>
            </a:r>
          </a:p>
          <a:p>
            <a:pPr lvl="1"/>
            <a:r>
              <a:rPr lang="nl-NL" dirty="0"/>
              <a:t>Voorbeeld: Sorteer producten op prijs in aflopende volgorde</a:t>
            </a:r>
          </a:p>
          <a:p>
            <a:pPr lvl="2"/>
            <a:r>
              <a:rPr lang="nl-NL" dirty="0"/>
              <a:t>SELECT product, prijs FROM producten ORDER BY prijs DESC;</a:t>
            </a:r>
          </a:p>
          <a:p>
            <a:pPr lvl="3"/>
            <a:r>
              <a:rPr lang="nl-NL" i="1" dirty="0"/>
              <a:t>Deze query haalt productnamen en prijzen op en sorteert ze op prijs in aflopende volgorde.</a:t>
            </a:r>
          </a:p>
          <a:p>
            <a:pPr marL="1371600" lvl="3" indent="0">
              <a:buNone/>
            </a:pPr>
            <a:endParaRPr lang="nl-BE" i="1" dirty="0"/>
          </a:p>
        </p:txBody>
      </p:sp>
    </p:spTree>
    <p:extLst>
      <p:ext uri="{BB962C8B-B14F-4D97-AF65-F5344CB8AC3E}">
        <p14:creationId xmlns:p14="http://schemas.microsoft.com/office/powerpoint/2010/main" val="20241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lnSpcReduction="10000"/>
          </a:bodyPr>
          <a:lstStyle/>
          <a:p>
            <a:r>
              <a:rPr lang="nl-NL" b="1" dirty="0"/>
              <a:t>TOP</a:t>
            </a:r>
            <a:r>
              <a:rPr lang="nl-NL" dirty="0"/>
              <a:t> </a:t>
            </a:r>
          </a:p>
          <a:p>
            <a:pPr lvl="1"/>
            <a:r>
              <a:rPr lang="nl-NL" dirty="0"/>
              <a:t>Deze clausule wordt gebruikt om een beperkt aantal rijen uit de resultaten van een query te selecteren</a:t>
            </a:r>
          </a:p>
          <a:p>
            <a:pPr lvl="1"/>
            <a:r>
              <a:rPr lang="nl-NL" dirty="0"/>
              <a:t>Voorbeeld: </a:t>
            </a:r>
          </a:p>
          <a:p>
            <a:pPr marL="914400" lvl="2" indent="0">
              <a:buNone/>
            </a:pPr>
            <a:r>
              <a:rPr lang="en-IE" sz="2300" dirty="0"/>
              <a:t>SELECT TOP 4 * FROM table </a:t>
            </a:r>
            <a:endParaRPr lang="nl-NL" dirty="0"/>
          </a:p>
          <a:p>
            <a:pPr lvl="2"/>
            <a:r>
              <a:rPr lang="nl-NL" dirty="0"/>
              <a:t>Deze statement geeft de eerste 4 resultaten, gebruik makend van de standaard sortering van de tabel</a:t>
            </a:r>
          </a:p>
          <a:p>
            <a:pPr lvl="1"/>
            <a:r>
              <a:rPr lang="nl-NL" dirty="0"/>
              <a:t>We kunnen TOP combineren met:</a:t>
            </a:r>
          </a:p>
          <a:p>
            <a:pPr lvl="2"/>
            <a:r>
              <a:rPr lang="nl-NL" dirty="0"/>
              <a:t>De </a:t>
            </a:r>
            <a:r>
              <a:rPr lang="nl-NL" b="1" dirty="0"/>
              <a:t>ORDER BY</a:t>
            </a:r>
            <a:r>
              <a:rPr lang="nl-NL" dirty="0"/>
              <a:t> clausule:</a:t>
            </a:r>
          </a:p>
          <a:p>
            <a:pPr lvl="3"/>
            <a:r>
              <a:rPr lang="nl-BE" dirty="0"/>
              <a:t>We sorteren volgens de gewenste volgorde en laten dan de eerste x aantal records zien</a:t>
            </a:r>
          </a:p>
          <a:p>
            <a:pPr lvl="3"/>
            <a:r>
              <a:rPr lang="nl-BE" dirty="0"/>
              <a:t>Voorbeeld:</a:t>
            </a:r>
          </a:p>
          <a:p>
            <a:pPr marL="1828800" lvl="4" indent="0">
              <a:buNone/>
            </a:pPr>
            <a:r>
              <a:rPr lang="en-US" dirty="0"/>
              <a:t>SELECT TOP 5 ID, Name, Price FROM Products ORDER BY Price;</a:t>
            </a:r>
            <a:endParaRPr lang="nl-BE" dirty="0"/>
          </a:p>
          <a:p>
            <a:pPr lvl="4"/>
            <a:r>
              <a:rPr lang="nl-BE" dirty="0"/>
              <a:t>Toont de eerste 5 records gesorteerd op prijs.</a:t>
            </a:r>
          </a:p>
          <a:p>
            <a:pPr lvl="2"/>
            <a:r>
              <a:rPr lang="nl-NL" dirty="0"/>
              <a:t>PERCENT Clausule:</a:t>
            </a:r>
          </a:p>
          <a:p>
            <a:pPr lvl="3"/>
            <a:r>
              <a:rPr lang="nl-NL" dirty="0"/>
              <a:t>In plaats van een vast aantal rijen op te geven, kun je de PERCENT-clausule met TOP gebruiken om een percentage van de rijen te selecteren. </a:t>
            </a:r>
          </a:p>
          <a:p>
            <a:pPr lvl="3"/>
            <a:r>
              <a:rPr lang="nl-NL" dirty="0"/>
              <a:t>Bijvoorbeeld:</a:t>
            </a:r>
          </a:p>
          <a:p>
            <a:pPr lvl="3"/>
            <a:r>
              <a:rPr lang="en-US" dirty="0"/>
              <a:t>SELECT TOP 5 </a:t>
            </a:r>
            <a:r>
              <a:rPr lang="en-IE" dirty="0"/>
              <a:t>PERCENT</a:t>
            </a:r>
            <a:r>
              <a:rPr lang="en-US" dirty="0"/>
              <a:t> ID, Name, Price FROM Products ORDER BY Price;</a:t>
            </a:r>
            <a:endParaRPr lang="nl-NL" dirty="0"/>
          </a:p>
          <a:p>
            <a:pPr lvl="3"/>
            <a:r>
              <a:rPr lang="nl-BE" dirty="0"/>
              <a:t>Deze query toont de eerste 5% </a:t>
            </a:r>
            <a:r>
              <a:rPr lang="nl-BE" dirty="0" err="1"/>
              <a:t>ecords</a:t>
            </a:r>
            <a:r>
              <a:rPr lang="nl-BE" dirty="0"/>
              <a:t> van de tabel die gesorteerd zijn volgens de prijs</a:t>
            </a:r>
          </a:p>
        </p:txBody>
      </p:sp>
    </p:spTree>
    <p:extLst>
      <p:ext uri="{BB962C8B-B14F-4D97-AF65-F5344CB8AC3E}">
        <p14:creationId xmlns:p14="http://schemas.microsoft.com/office/powerpoint/2010/main" val="716846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2" end="12"/>
                                            </p:txEl>
                                          </p:spTgt>
                                        </p:tgtEl>
                                        <p:attrNameLst>
                                          <p:attrName>style.visibility</p:attrName>
                                        </p:attrNameLst>
                                      </p:cBhvr>
                                      <p:to>
                                        <p:strVal val="visible"/>
                                      </p:to>
                                    </p:set>
                                    <p:animEffect transition="in" filter="fade">
                                      <p:cBhvr>
                                        <p:cTn id="53" dur="500"/>
                                        <p:tgtEl>
                                          <p:spTgt spid="6">
                                            <p:txEl>
                                              <p:pRg st="12" end="12"/>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6">
                                            <p:txEl>
                                              <p:pRg st="14" end="14"/>
                                            </p:txEl>
                                          </p:spTgt>
                                        </p:tgtEl>
                                        <p:attrNameLst>
                                          <p:attrName>style.visibility</p:attrName>
                                        </p:attrNameLst>
                                      </p:cBhvr>
                                      <p:to>
                                        <p:strVal val="visible"/>
                                      </p:to>
                                    </p:set>
                                    <p:animEffect transition="in" filter="fade">
                                      <p:cBhvr>
                                        <p:cTn id="59" dur="500"/>
                                        <p:tgtEl>
                                          <p:spTgt spid="6">
                                            <p:txEl>
                                              <p:pRg st="14" end="14"/>
                                            </p:txEl>
                                          </p:spTgt>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6">
                                            <p:txEl>
                                              <p:pRg st="15" end="15"/>
                                            </p:txEl>
                                          </p:spTgt>
                                        </p:tgtEl>
                                        <p:attrNameLst>
                                          <p:attrName>style.visibility</p:attrName>
                                        </p:attrNameLst>
                                      </p:cBhvr>
                                      <p:to>
                                        <p:strVal val="visible"/>
                                      </p:to>
                                    </p:set>
                                    <p:animEffect transition="in" filter="fade">
                                      <p:cBhvr>
                                        <p:cTn id="6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a:bodyPr>
          <a:lstStyle/>
          <a:p>
            <a:r>
              <a:rPr lang="nl-NL" b="1" dirty="0"/>
              <a:t>Paginering</a:t>
            </a:r>
            <a:r>
              <a:rPr lang="nl-NL" dirty="0"/>
              <a:t> </a:t>
            </a:r>
          </a:p>
          <a:p>
            <a:pPr lvl="1"/>
            <a:r>
              <a:rPr lang="nl-BE" dirty="0"/>
              <a:t>Paginering laat ons toe om groepen van data te selecteren. Vaak zie je dit bij websites die een aantal gevonden items laat zien en waarbij je voor de volgende items naar een andere pagina moet navigeren.</a:t>
            </a:r>
          </a:p>
          <a:p>
            <a:pPr lvl="1"/>
            <a:r>
              <a:rPr lang="nl-BE" dirty="0"/>
              <a:t>In de database kunnen we dit doen door de OFFSET en FETCH clausules.</a:t>
            </a:r>
          </a:p>
          <a:p>
            <a:pPr lvl="2"/>
            <a:r>
              <a:rPr lang="nl-BE" dirty="0"/>
              <a:t>Vorm:</a:t>
            </a:r>
          </a:p>
          <a:p>
            <a:pPr marL="1371600" lvl="3" indent="0">
              <a:buNone/>
            </a:pPr>
            <a:r>
              <a:rPr lang="en-US" dirty="0"/>
              <a:t>SELECT * FROM table ORDER BY </a:t>
            </a:r>
            <a:r>
              <a:rPr lang="en-US" dirty="0" err="1"/>
              <a:t>orderCol</a:t>
            </a:r>
            <a:r>
              <a:rPr lang="en-US" dirty="0"/>
              <a:t> </a:t>
            </a:r>
            <a:r>
              <a:rPr lang="en-US" b="1" dirty="0"/>
              <a:t>OFFSET</a:t>
            </a:r>
            <a:r>
              <a:rPr lang="en-US" dirty="0"/>
              <a:t> x </a:t>
            </a:r>
            <a:r>
              <a:rPr lang="en-US" b="1" dirty="0"/>
              <a:t>ROWS FETCH NEXT </a:t>
            </a:r>
            <a:r>
              <a:rPr lang="en-US" dirty="0"/>
              <a:t>y </a:t>
            </a:r>
            <a:r>
              <a:rPr lang="en-US" b="1" dirty="0"/>
              <a:t>ROWS ONLY</a:t>
            </a:r>
            <a:r>
              <a:rPr lang="en-US" dirty="0"/>
              <a:t>;</a:t>
            </a:r>
          </a:p>
          <a:p>
            <a:pPr lvl="3"/>
            <a:r>
              <a:rPr lang="nl-NL" dirty="0"/>
              <a:t>Deze query slaat de eerste x rijen over en haalt vervolgens de volgende y rijen op uit de resultaten van de tabel. De ORDER BY-clausule bepaalt de volgorde van de resultaten.</a:t>
            </a:r>
            <a:endParaRPr lang="nl-BE" dirty="0"/>
          </a:p>
          <a:p>
            <a:pPr lvl="3"/>
            <a:endParaRPr lang="nl-BE" dirty="0"/>
          </a:p>
        </p:txBody>
      </p:sp>
    </p:spTree>
    <p:extLst>
      <p:ext uri="{BB962C8B-B14F-4D97-AF65-F5344CB8AC3E}">
        <p14:creationId xmlns:p14="http://schemas.microsoft.com/office/powerpoint/2010/main" val="105139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1530" y="42664"/>
            <a:ext cx="10515600" cy="794204"/>
          </a:xfrm>
        </p:spPr>
        <p:txBody>
          <a:bodyPr/>
          <a:lstStyle/>
          <a:p>
            <a:r>
              <a:rPr lang="nl-BE" dirty="0"/>
              <a:t>SQL: </a:t>
            </a:r>
            <a:r>
              <a:rPr lang="nl-BE" dirty="0" err="1"/>
              <a:t>Insert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56260" y="836868"/>
            <a:ext cx="11525250" cy="5925881"/>
          </a:xfrm>
        </p:spPr>
        <p:txBody>
          <a:bodyPr>
            <a:normAutofit fontScale="85000" lnSpcReduction="10000"/>
          </a:bodyPr>
          <a:lstStyle/>
          <a:p>
            <a:r>
              <a:rPr lang="nl-NL" dirty="0"/>
              <a:t>De INSERT-instructie wordt gebruikt om nieuwe rijen toe te voegen aan een tabel in een database. Hiermee kun je gegevens invoegen in specifieke kolommen van een tabel.</a:t>
            </a:r>
          </a:p>
          <a:p>
            <a:r>
              <a:rPr lang="nl-NL" dirty="0"/>
              <a:t>De INSERT-instructie:</a:t>
            </a:r>
          </a:p>
          <a:p>
            <a:pPr lvl="1"/>
            <a:r>
              <a:rPr lang="nl-NL" dirty="0"/>
              <a:t>Vorm:</a:t>
            </a:r>
          </a:p>
          <a:p>
            <a:pPr marL="914400" lvl="2" indent="0">
              <a:buNone/>
            </a:pPr>
            <a:r>
              <a:rPr lang="nl-NL" b="1" dirty="0"/>
              <a:t>INSERT INTO tabel (kolom1, kolom2, kolom3, ...) VALUES (waarde1, waarde2, waarde3, ...);</a:t>
            </a:r>
          </a:p>
          <a:p>
            <a:pPr lvl="1"/>
            <a:r>
              <a:rPr lang="nl-NL" dirty="0"/>
              <a:t>Ontleding:</a:t>
            </a:r>
          </a:p>
          <a:p>
            <a:pPr lvl="2"/>
            <a:r>
              <a:rPr lang="nl-NL" dirty="0"/>
              <a:t>tabelnaam: De naam van de tabel waarin je gegevens wilt invoegen.</a:t>
            </a:r>
          </a:p>
          <a:p>
            <a:pPr lvl="2"/>
            <a:r>
              <a:rPr lang="nl-NL" dirty="0"/>
              <a:t>(kolom1, kolom2, kolom3, ...): De lijst van kolommen waarin je gegevens wilt invoegen.</a:t>
            </a:r>
          </a:p>
          <a:p>
            <a:pPr lvl="2"/>
            <a:r>
              <a:rPr lang="nl-NL" dirty="0"/>
              <a:t>VALUES (waarde1, waarde2, waarde3, ...): De waarden die je wilt invoegen, in overeenstemming met de opgegeven kolommen.</a:t>
            </a:r>
          </a:p>
          <a:p>
            <a:pPr lvl="1"/>
            <a:r>
              <a:rPr lang="nl-NL" dirty="0"/>
              <a:t>Enkele zaken waarbij we rekening moeten houden als we records toevoegen:</a:t>
            </a:r>
          </a:p>
          <a:p>
            <a:pPr lvl="2"/>
            <a:r>
              <a:rPr lang="nl-NL" dirty="0"/>
              <a:t>De kenmerken van het veld:</a:t>
            </a:r>
          </a:p>
          <a:p>
            <a:pPr lvl="3"/>
            <a:r>
              <a:rPr lang="nl-NL" dirty="0"/>
              <a:t>Zorg ervoor dat de waarden die je invoegt voldoen aan de veldbeperkingen die zijn gedefinieerd voor elke kolom (bijv. maximale lengte, datatype).</a:t>
            </a:r>
          </a:p>
          <a:p>
            <a:pPr lvl="3"/>
            <a:r>
              <a:rPr lang="nl-NL" dirty="0"/>
              <a:t>Als er beperkingen zijn gedefinieerd (bijv. UNIQUE, NOT NULL), zorg er dan voor dat je aan deze beperkingen voldoet om gegevensintegriteit te waarborgen.</a:t>
            </a:r>
          </a:p>
          <a:p>
            <a:pPr lvl="2"/>
            <a:r>
              <a:rPr lang="nl-NL" dirty="0" err="1"/>
              <a:t>Indexes</a:t>
            </a:r>
            <a:endParaRPr lang="nl-NL" dirty="0"/>
          </a:p>
          <a:p>
            <a:pPr lvl="3"/>
            <a:r>
              <a:rPr lang="nl-NL" dirty="0"/>
              <a:t>Als een kolom deel uitmaakt van een unieke index, zorg er dan voor dat de waarden die je invoegt, uniek zijn om duplicaten te voorkomen.</a:t>
            </a:r>
          </a:p>
          <a:p>
            <a:pPr lvl="2"/>
            <a:r>
              <a:rPr lang="nl-NL" dirty="0" err="1"/>
              <a:t>Foreign</a:t>
            </a:r>
            <a:r>
              <a:rPr lang="nl-NL" dirty="0"/>
              <a:t> Keys</a:t>
            </a:r>
          </a:p>
          <a:p>
            <a:pPr lvl="3"/>
            <a:r>
              <a:rPr lang="nl-NL" dirty="0"/>
              <a:t>Als een tabel </a:t>
            </a:r>
            <a:r>
              <a:rPr lang="nl-NL" dirty="0" err="1"/>
              <a:t>foreign</a:t>
            </a:r>
            <a:r>
              <a:rPr lang="nl-NL" dirty="0"/>
              <a:t> </a:t>
            </a:r>
            <a:r>
              <a:rPr lang="nl-NL" dirty="0" err="1"/>
              <a:t>keys</a:t>
            </a:r>
            <a:r>
              <a:rPr lang="nl-NL" dirty="0"/>
              <a:t> bevat, zorg er dan voor dat de waarden die je invoegt overeenkomen met bestaande waarden in de gerelateerde tabel.</a:t>
            </a:r>
          </a:p>
        </p:txBody>
      </p:sp>
    </p:spTree>
    <p:extLst>
      <p:ext uri="{BB962C8B-B14F-4D97-AF65-F5344CB8AC3E}">
        <p14:creationId xmlns:p14="http://schemas.microsoft.com/office/powerpoint/2010/main" val="347612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6">
                                            <p:txEl>
                                              <p:pRg st="14" end="14"/>
                                            </p:txEl>
                                          </p:spTgt>
                                        </p:tgtEl>
                                        <p:attrNameLst>
                                          <p:attrName>style.visibility</p:attrName>
                                        </p:attrNameLst>
                                      </p:cBhvr>
                                      <p:to>
                                        <p:strVal val="visible"/>
                                      </p:to>
                                    </p:set>
                                    <p:animEffect transition="in" filter="fade">
                                      <p:cBhvr>
                                        <p:cTn id="63" dur="500"/>
                                        <p:tgtEl>
                                          <p:spTgt spid="6">
                                            <p:txEl>
                                              <p:pRg st="14" end="14"/>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
                                            <p:txEl>
                                              <p:pRg st="15" end="15"/>
                                            </p:txEl>
                                          </p:spTgt>
                                        </p:tgtEl>
                                        <p:attrNameLst>
                                          <p:attrName>style.visibility</p:attrName>
                                        </p:attrNameLst>
                                      </p:cBhvr>
                                      <p:to>
                                        <p:strVal val="visible"/>
                                      </p:to>
                                    </p:set>
                                    <p:animEffect transition="in" filter="fade">
                                      <p:cBhvr>
                                        <p:cTn id="66"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8854"/>
            <a:ext cx="10515600" cy="794204"/>
          </a:xfrm>
        </p:spPr>
        <p:txBody>
          <a:bodyPr/>
          <a:lstStyle/>
          <a:p>
            <a:r>
              <a:rPr lang="nl-BE" dirty="0"/>
              <a:t>SQL: Update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792481"/>
            <a:ext cx="11540490" cy="5719414"/>
          </a:xfrm>
        </p:spPr>
        <p:txBody>
          <a:bodyPr>
            <a:normAutofit/>
          </a:bodyPr>
          <a:lstStyle/>
          <a:p>
            <a:r>
              <a:rPr lang="nl-NL" dirty="0"/>
              <a:t>De UPDATE-instructie wordt gebruikt om bestaande rijen in een tabel bij te werken. Hiermee kun je de waarden van specifieke kolommen in één of meer rijen aanpassen.</a:t>
            </a:r>
          </a:p>
          <a:p>
            <a:r>
              <a:rPr lang="nl-NL" dirty="0"/>
              <a:t>De UPDATE-instructie:</a:t>
            </a:r>
          </a:p>
          <a:p>
            <a:pPr lvl="1"/>
            <a:r>
              <a:rPr lang="nl-NL" dirty="0"/>
              <a:t>Vorm:</a:t>
            </a:r>
          </a:p>
          <a:p>
            <a:pPr lvl="2"/>
            <a:r>
              <a:rPr lang="nl-NL" b="1" dirty="0"/>
              <a:t>UPDATE tabelnaam SET kolom1 = waarde1, kolom2 = waarde2, ... WHERE voorwaarde;</a:t>
            </a:r>
          </a:p>
          <a:p>
            <a:pPr lvl="1"/>
            <a:r>
              <a:rPr lang="nl-NL" dirty="0"/>
              <a:t>Ontleding:</a:t>
            </a:r>
          </a:p>
          <a:p>
            <a:pPr lvl="2"/>
            <a:r>
              <a:rPr lang="nl-NL" dirty="0"/>
              <a:t>tabelnaam: De naam van de tabel waarin je gegevens wilt bijwerken.</a:t>
            </a:r>
          </a:p>
          <a:p>
            <a:pPr lvl="2"/>
            <a:r>
              <a:rPr lang="nl-NL" dirty="0"/>
              <a:t>SET kolom1 = waarde1, kolom2 = waarde2, ...: De kolommen die je wilt bijwerken en de nieuwe waarden die je wilt instellen.</a:t>
            </a:r>
          </a:p>
          <a:p>
            <a:pPr lvl="2"/>
            <a:r>
              <a:rPr lang="nl-NL" dirty="0"/>
              <a:t>WHERE voorwaarde: De voorwaarde die bepaalt welke rijen moeten worden bijgewerkt.</a:t>
            </a:r>
          </a:p>
          <a:p>
            <a:pPr lvl="1"/>
            <a:r>
              <a:rPr lang="nl-NL" dirty="0"/>
              <a:t>Voorbeeld</a:t>
            </a:r>
          </a:p>
          <a:p>
            <a:pPr marL="914400" lvl="2" indent="0">
              <a:buNone/>
            </a:pPr>
            <a:r>
              <a:rPr lang="nl-NL" dirty="0"/>
              <a:t>	UPDATE klanten SET leeftijd = 31 WHERE </a:t>
            </a:r>
            <a:r>
              <a:rPr lang="nl-NL" dirty="0" err="1"/>
              <a:t>klant_id</a:t>
            </a:r>
            <a:r>
              <a:rPr lang="nl-NL" dirty="0"/>
              <a:t> = 1;</a:t>
            </a:r>
          </a:p>
          <a:p>
            <a:pPr lvl="5"/>
            <a:r>
              <a:rPr lang="nl-NL" i="1" dirty="0"/>
              <a:t>Dit zal de leeftijd van de klant met </a:t>
            </a:r>
            <a:r>
              <a:rPr lang="nl-NL" i="1" dirty="0" err="1"/>
              <a:t>klant_id</a:t>
            </a:r>
            <a:r>
              <a:rPr lang="nl-NL" i="1" dirty="0"/>
              <a:t> 1 bijwerken naar 31.</a:t>
            </a:r>
          </a:p>
          <a:p>
            <a:pPr lvl="1"/>
            <a:r>
              <a:rPr lang="nl-NL" dirty="0"/>
              <a:t>Ook hier moeten we met dezelfde restricties rekening houden als bij de </a:t>
            </a:r>
            <a:r>
              <a:rPr lang="nl-NL" dirty="0" err="1"/>
              <a:t>insert</a:t>
            </a:r>
            <a:r>
              <a:rPr lang="nl-NL" dirty="0"/>
              <a:t>.</a:t>
            </a:r>
            <a:endParaRPr lang="nl-BE" dirty="0"/>
          </a:p>
        </p:txBody>
      </p:sp>
    </p:spTree>
    <p:extLst>
      <p:ext uri="{BB962C8B-B14F-4D97-AF65-F5344CB8AC3E}">
        <p14:creationId xmlns:p14="http://schemas.microsoft.com/office/powerpoint/2010/main" val="51571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Delete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NL" dirty="0"/>
              <a:t>De DELETE-instructie wordt gebruikt om één of meer rijen uit een tabel te verwijderen op basis van een bepaalde voorwaarde.</a:t>
            </a:r>
          </a:p>
          <a:p>
            <a:r>
              <a:rPr lang="nl-NL" dirty="0"/>
              <a:t>De DELETE-instructie :</a:t>
            </a:r>
          </a:p>
          <a:p>
            <a:pPr lvl="1"/>
            <a:r>
              <a:rPr lang="nl-NL" dirty="0"/>
              <a:t>Vorm:</a:t>
            </a:r>
          </a:p>
          <a:p>
            <a:pPr marL="914400" lvl="2" indent="0">
              <a:buNone/>
            </a:pPr>
            <a:r>
              <a:rPr lang="nl-NL" b="1" dirty="0"/>
              <a:t>DELETE FROM tabelnaam WHERE voorwaarde;</a:t>
            </a:r>
          </a:p>
          <a:p>
            <a:pPr lvl="1"/>
            <a:r>
              <a:rPr lang="nl-NL" dirty="0"/>
              <a:t>Ontleding:</a:t>
            </a:r>
          </a:p>
          <a:p>
            <a:pPr lvl="2"/>
            <a:r>
              <a:rPr lang="nl-NL" dirty="0"/>
              <a:t>tabelnaam: De naam van de tabel waaruit je gegevens wilt verwijderen.</a:t>
            </a:r>
          </a:p>
          <a:p>
            <a:pPr lvl="2"/>
            <a:r>
              <a:rPr lang="nl-NL" dirty="0"/>
              <a:t>WHERE voorwaarde: De voorwaarde die bepaalt welke rijen moeten worden verwijderd.</a:t>
            </a:r>
          </a:p>
          <a:p>
            <a:pPr lvl="1"/>
            <a:r>
              <a:rPr lang="nl-NL" dirty="0"/>
              <a:t>Voorbeeld:</a:t>
            </a:r>
          </a:p>
          <a:p>
            <a:pPr marL="1371600" lvl="3" indent="0">
              <a:buNone/>
            </a:pPr>
            <a:r>
              <a:rPr lang="nl-NL" dirty="0"/>
              <a:t>DELETE FROM klanten WHERE </a:t>
            </a:r>
            <a:r>
              <a:rPr lang="nl-NL" dirty="0" err="1"/>
              <a:t>id</a:t>
            </a:r>
            <a:r>
              <a:rPr lang="nl-NL" dirty="0"/>
              <a:t> = 18764;</a:t>
            </a:r>
          </a:p>
          <a:p>
            <a:pPr lvl="3"/>
            <a:r>
              <a:rPr lang="nl-NL" dirty="0"/>
              <a:t>Dit zal de klant met </a:t>
            </a:r>
            <a:r>
              <a:rPr lang="nl-NL" dirty="0" err="1"/>
              <a:t>id</a:t>
            </a:r>
            <a:r>
              <a:rPr lang="nl-NL" dirty="0"/>
              <a:t> 18764 uit de tabel klanten verwijderen.</a:t>
            </a:r>
          </a:p>
          <a:p>
            <a:pPr lvl="1"/>
            <a:r>
              <a:rPr lang="nl-NL" dirty="0"/>
              <a:t>Uiteraard gelden hier ook dezelfde restricties als bij de </a:t>
            </a:r>
            <a:r>
              <a:rPr lang="nl-NL" dirty="0" err="1"/>
              <a:t>insert</a:t>
            </a:r>
            <a:r>
              <a:rPr lang="nl-NL" dirty="0"/>
              <a:t> en update statements.</a:t>
            </a:r>
            <a:endParaRPr lang="nl-BE" dirty="0"/>
          </a:p>
        </p:txBody>
      </p:sp>
    </p:spTree>
    <p:extLst>
      <p:ext uri="{BB962C8B-B14F-4D97-AF65-F5344CB8AC3E}">
        <p14:creationId xmlns:p14="http://schemas.microsoft.com/office/powerpoint/2010/main" val="799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1700" dirty="0"/>
              <a:t>Gebruik de </a:t>
            </a:r>
            <a:r>
              <a:rPr lang="nl-BE" sz="1700" dirty="0" err="1"/>
              <a:t>DrainAir</a:t>
            </a:r>
            <a:r>
              <a:rPr lang="nl-BE" sz="1700" dirty="0"/>
              <a:t> tabel</a:t>
            </a:r>
          </a:p>
          <a:p>
            <a:pPr lvl="1"/>
            <a:r>
              <a:rPr lang="nl-BE" sz="1400" dirty="0"/>
              <a:t>Schrijf een select query die:</a:t>
            </a:r>
          </a:p>
          <a:p>
            <a:pPr lvl="2">
              <a:buFont typeface="+mj-lt"/>
              <a:buAutoNum type="arabicPeriod"/>
            </a:pPr>
            <a:r>
              <a:rPr lang="nl-BE" sz="1100" dirty="0"/>
              <a:t>Een personeelslid vindt met de naam “</a:t>
            </a:r>
            <a:r>
              <a:rPr lang="nl-BE" sz="1100" dirty="0" err="1"/>
              <a:t>Sahra</a:t>
            </a:r>
            <a:r>
              <a:rPr lang="nl-BE" sz="1100" dirty="0"/>
              <a:t> </a:t>
            </a:r>
            <a:r>
              <a:rPr lang="nl-BE" sz="1100" dirty="0" err="1"/>
              <a:t>Lindner</a:t>
            </a:r>
            <a:r>
              <a:rPr lang="nl-BE" sz="1100" dirty="0"/>
              <a:t>”</a:t>
            </a:r>
          </a:p>
          <a:p>
            <a:pPr lvl="2">
              <a:buFont typeface="+mj-lt"/>
              <a:buAutoNum type="arabicPeriod"/>
            </a:pPr>
            <a:r>
              <a:rPr lang="nl-BE" sz="1100" dirty="0"/>
              <a:t>De vroegste vlucht vindt in de lijst met vluchten</a:t>
            </a:r>
          </a:p>
          <a:p>
            <a:pPr lvl="2">
              <a:buFont typeface="+mj-lt"/>
              <a:buAutoNum type="arabicPeriod"/>
            </a:pPr>
            <a:r>
              <a:rPr lang="nl-BE" sz="1100" dirty="0"/>
              <a:t>Mij vertelt welke de mogelijke bestemmingen zijn als ik vertrek vanuit Berlijn, liefst in alfabetische volgorde</a:t>
            </a:r>
          </a:p>
          <a:p>
            <a:pPr lvl="2">
              <a:buFont typeface="+mj-lt"/>
              <a:buAutoNum type="arabicPeriod"/>
            </a:pPr>
            <a:r>
              <a:rPr lang="nl-BE" sz="1100" dirty="0"/>
              <a:t>Het aantal personeelsleden in dienst.</a:t>
            </a:r>
          </a:p>
          <a:p>
            <a:pPr lvl="2">
              <a:buFont typeface="+mj-lt"/>
              <a:buAutoNum type="arabicPeriod"/>
            </a:pPr>
            <a:r>
              <a:rPr lang="nl-BE" sz="1100" dirty="0"/>
              <a:t>Een lijst van alle verschillende voornamen van de personen die bij ons in dienst zijn weergeeft</a:t>
            </a:r>
          </a:p>
          <a:p>
            <a:pPr lvl="2">
              <a:buFont typeface="+mj-lt"/>
              <a:buAutoNum type="arabicPeriod"/>
            </a:pPr>
            <a:r>
              <a:rPr lang="nl-BE" sz="1100" dirty="0"/>
              <a:t>het aantal verschillende voornamen die voorkomen in onze personeelslijst telt.</a:t>
            </a:r>
          </a:p>
          <a:p>
            <a:pPr lvl="2">
              <a:buFont typeface="+mj-lt"/>
              <a:buAutoNum type="arabicPeriod"/>
            </a:pPr>
            <a:r>
              <a:rPr lang="nl-BE" sz="1100" dirty="0"/>
              <a:t>Van alle personeelsleden die geboren zijn na 1980</a:t>
            </a:r>
          </a:p>
          <a:p>
            <a:pPr lvl="2">
              <a:buFont typeface="+mj-lt"/>
              <a:buAutoNum type="arabicPeriod"/>
            </a:pPr>
            <a:r>
              <a:rPr lang="nl-BE" sz="1100" dirty="0"/>
              <a:t>De namen van alle personeelsleden waarvan de achternaam begint met een s en eindigt op een r weergeeft.  Ik wel enkel de volledige naam weten in een kolom die de titel ‘Naam’ krijgt.</a:t>
            </a:r>
          </a:p>
          <a:p>
            <a:pPr lvl="2">
              <a:buFont typeface="+mj-lt"/>
              <a:buAutoNum type="arabicPeriod"/>
            </a:pPr>
            <a:r>
              <a:rPr lang="nl-BE" sz="1100" dirty="0"/>
              <a:t>Paginering toepast op de lijst met vluchten en waarbij we steeds de vluchten in groepjes van 10 kunnen laten zien. In het voorbeeld zit je op pagina 3 van de site.</a:t>
            </a:r>
          </a:p>
          <a:p>
            <a:pPr lvl="2">
              <a:buFont typeface="+mj-lt"/>
              <a:buAutoNum type="arabicPeriod"/>
            </a:pPr>
            <a:r>
              <a:rPr lang="nl-BE" sz="1100" dirty="0"/>
              <a:t>Die een lijst van personeelsleden geeft die de pensioengerechtigde leeftijd hebben bereikt. In onze maatschappij is dit 60 jaar of ouder.</a:t>
            </a:r>
          </a:p>
          <a:p>
            <a:pPr lvl="2">
              <a:buFont typeface="+mj-lt"/>
              <a:buAutoNum type="arabicPeriod"/>
            </a:pPr>
            <a:r>
              <a:rPr lang="nl-BE" sz="1100" dirty="0"/>
              <a:t>Die een lijst van alle personeelsleden geeft die dezelfde voor en achternaam hebben. Toon ook hoeveel keer die naam voorkomt in de lijst.</a:t>
            </a:r>
          </a:p>
        </p:txBody>
      </p:sp>
    </p:spTree>
    <p:extLst>
      <p:ext uri="{BB962C8B-B14F-4D97-AF65-F5344CB8AC3E}">
        <p14:creationId xmlns:p14="http://schemas.microsoft.com/office/powerpoint/2010/main" val="312964187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2000" dirty="0"/>
              <a:t>Gebruik de </a:t>
            </a:r>
            <a:r>
              <a:rPr lang="nl-BE" sz="2000" dirty="0" err="1"/>
              <a:t>DrainAir</a:t>
            </a:r>
            <a:r>
              <a:rPr lang="nl-BE" sz="2000" dirty="0"/>
              <a:t> tabel</a:t>
            </a:r>
          </a:p>
          <a:p>
            <a:pPr lvl="1"/>
            <a:r>
              <a:rPr lang="nl-BE" sz="1800" dirty="0"/>
              <a:t>Schrijf een update query die:</a:t>
            </a:r>
          </a:p>
          <a:p>
            <a:pPr lvl="2">
              <a:buFont typeface="+mj-lt"/>
              <a:buAutoNum type="arabicPeriod"/>
            </a:pPr>
            <a:r>
              <a:rPr lang="nl-BE" sz="1600" dirty="0"/>
              <a:t>Van alle vluchten </a:t>
            </a:r>
            <a:r>
              <a:rPr lang="nl-BE" sz="1600" dirty="0" err="1"/>
              <a:t>NonSmokingFligts</a:t>
            </a:r>
            <a:r>
              <a:rPr lang="nl-BE" sz="1600" dirty="0"/>
              <a:t> maakt</a:t>
            </a:r>
          </a:p>
          <a:p>
            <a:pPr lvl="2">
              <a:buFont typeface="+mj-lt"/>
              <a:buAutoNum type="arabicPeriod"/>
            </a:pPr>
            <a:r>
              <a:rPr lang="nl-BE" sz="1600" dirty="0"/>
              <a:t>In alle Memovelden die geen waarde bevatten, de tekst ‘</a:t>
            </a:r>
            <a:r>
              <a:rPr lang="en-US" sz="1600" dirty="0"/>
              <a:t>Nothing to report</a:t>
            </a:r>
            <a:r>
              <a:rPr lang="nl-BE" sz="1600" dirty="0"/>
              <a:t>’ toevoegt.</a:t>
            </a:r>
          </a:p>
          <a:p>
            <a:pPr lvl="2">
              <a:buFont typeface="+mj-lt"/>
              <a:buAutoNum type="arabicPeriod"/>
            </a:pPr>
            <a:r>
              <a:rPr lang="nl-BE" sz="1600" dirty="0"/>
              <a:t>5 jaar en 9 maand toevoegt aan alle vluchtdata binnen de flight </a:t>
            </a:r>
            <a:r>
              <a:rPr lang="nl-BE" sz="1600" dirty="0" err="1"/>
              <a:t>table</a:t>
            </a:r>
            <a:endParaRPr lang="nl-BE" sz="1600" dirty="0"/>
          </a:p>
          <a:p>
            <a:pPr lvl="2">
              <a:buFont typeface="+mj-lt"/>
              <a:buAutoNum type="arabicPeriod"/>
            </a:pPr>
            <a:r>
              <a:rPr lang="nl-BE" sz="1600" dirty="0"/>
              <a:t>Geef </a:t>
            </a:r>
            <a:r>
              <a:rPr lang="nl-BE" sz="1600" dirty="0" err="1"/>
              <a:t>Sahra</a:t>
            </a:r>
            <a:r>
              <a:rPr lang="nl-BE" sz="1600" dirty="0"/>
              <a:t> </a:t>
            </a:r>
            <a:r>
              <a:rPr lang="nl-BE" sz="1600" dirty="0" err="1"/>
              <a:t>Lindner</a:t>
            </a:r>
            <a:r>
              <a:rPr lang="nl-BE" sz="1600" dirty="0"/>
              <a:t> de Pilot </a:t>
            </a:r>
            <a:r>
              <a:rPr lang="nl-BE" sz="1600" dirty="0" err="1"/>
              <a:t>license</a:t>
            </a:r>
            <a:r>
              <a:rPr lang="nl-BE" sz="1600" dirty="0"/>
              <a:t> van het type ‘Junior’</a:t>
            </a:r>
          </a:p>
          <a:p>
            <a:pPr lvl="2">
              <a:buFont typeface="+mj-lt"/>
              <a:buAutoNum type="arabicPeriod"/>
            </a:pPr>
            <a:r>
              <a:rPr lang="nl-BE" sz="1600" dirty="0"/>
              <a:t>Een script die Max Müller met ID 3401 de </a:t>
            </a:r>
            <a:r>
              <a:rPr lang="nl-BE" sz="1600" dirty="0" err="1"/>
              <a:t>superviser</a:t>
            </a:r>
            <a:r>
              <a:rPr lang="nl-BE" sz="1600" dirty="0"/>
              <a:t> maakt van iedereen die geen ‘</a:t>
            </a:r>
            <a:r>
              <a:rPr lang="nl-BE" sz="1600" dirty="0" err="1"/>
              <a:t>FlightInstructor</a:t>
            </a:r>
            <a:r>
              <a:rPr lang="nl-BE" sz="1600" dirty="0"/>
              <a:t>’ is.</a:t>
            </a:r>
          </a:p>
          <a:p>
            <a:pPr lvl="2">
              <a:buFont typeface="+mj-lt"/>
              <a:buAutoNum type="arabicPeriod"/>
            </a:pPr>
            <a:r>
              <a:rPr lang="nl-BE" sz="1600" dirty="0"/>
              <a:t>De naam </a:t>
            </a:r>
            <a:r>
              <a:rPr lang="nl-BE" sz="1600" dirty="0" err="1"/>
              <a:t>Sahra</a:t>
            </a:r>
            <a:r>
              <a:rPr lang="nl-BE" sz="1600" dirty="0"/>
              <a:t> is mis. Hernoem alle </a:t>
            </a:r>
            <a:r>
              <a:rPr lang="nl-BE" sz="1600" dirty="0" err="1"/>
              <a:t>Sahra</a:t>
            </a:r>
            <a:r>
              <a:rPr lang="nl-BE" sz="1600" dirty="0"/>
              <a:t> in Sarah</a:t>
            </a:r>
          </a:p>
        </p:txBody>
      </p:sp>
    </p:spTree>
    <p:extLst>
      <p:ext uri="{BB962C8B-B14F-4D97-AF65-F5344CB8AC3E}">
        <p14:creationId xmlns:p14="http://schemas.microsoft.com/office/powerpoint/2010/main" val="9922789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25" r="6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Creatie</a:t>
            </a:r>
            <a:r>
              <a:rPr lang="en-US" sz="4800" b="1" dirty="0"/>
              <a:t> van de database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1846364"/>
      </p:ext>
    </p:extLst>
  </p:cSld>
  <p:clrMapOvr>
    <a:overrideClrMapping bg1="dk1" tx1="lt1" bg2="dk2" tx2="lt2" accent1="accent1" accent2="accent2" accent3="accent3" accent4="accent4" accent5="accent5" accent6="accent6" hlink="hlink" folHlink="folHlink"/>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Creatie van de database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fontScale="92500" lnSpcReduction="10000"/>
          </a:bodyPr>
          <a:lstStyle/>
          <a:p>
            <a:r>
              <a:rPr lang="nl-BE" dirty="0"/>
              <a:t>Een eerste en belangrijke stap bij de creatie van onze database is het aanmaken van onze tabellen.</a:t>
            </a:r>
          </a:p>
          <a:p>
            <a:r>
              <a:rPr lang="nl-BE" dirty="0"/>
              <a:t>Hiervoor gebruiken we het statement </a:t>
            </a:r>
            <a:r>
              <a:rPr lang="nl-BE" b="1" dirty="0"/>
              <a:t>CREATE</a:t>
            </a:r>
          </a:p>
          <a:p>
            <a:r>
              <a:rPr lang="nl-BE" dirty="0"/>
              <a:t>Bij de creatie maken we de nodige velden aan die we willen gebruiken om de data in te bewaren.</a:t>
            </a:r>
          </a:p>
          <a:p>
            <a:r>
              <a:rPr lang="nl-BE" dirty="0"/>
              <a:t>Al deze velden zijn van een bepaald datatype die we in een vorig hoofdstuk reeds behandelde.</a:t>
            </a:r>
          </a:p>
          <a:p>
            <a:r>
              <a:rPr lang="nl-BE" dirty="0"/>
              <a:t>Vorm:</a:t>
            </a:r>
          </a:p>
          <a:p>
            <a:pPr lvl="1"/>
            <a:r>
              <a:rPr lang="nl-BE" dirty="0"/>
              <a:t>CREATE TABLE A ( </a:t>
            </a:r>
            <a:r>
              <a:rPr lang="nl-BE" dirty="0" err="1"/>
              <a:t>key</a:t>
            </a:r>
            <a:r>
              <a:rPr lang="nl-BE" dirty="0"/>
              <a:t> INT PRIMARY KEY, field1 NVARCHAR(50) NOT NULL, field2 NVARCHAR(100) UNIQUE, field3 DATE,… ); </a:t>
            </a:r>
          </a:p>
          <a:p>
            <a:pPr lvl="1"/>
            <a:r>
              <a:rPr lang="nl-BE" dirty="0"/>
              <a:t>Verklaring:</a:t>
            </a:r>
          </a:p>
          <a:p>
            <a:pPr lvl="2"/>
            <a:r>
              <a:rPr lang="nl-BE" dirty="0"/>
              <a:t>CREATE TABLE A Hiermee creëren we een nieuwe tabel A.</a:t>
            </a:r>
          </a:p>
          <a:p>
            <a:pPr lvl="2"/>
            <a:r>
              <a:rPr lang="nl-BE" dirty="0"/>
              <a:t>Binnen de haakjes beschrijven we de velden die gebruikt moeten worden</a:t>
            </a:r>
          </a:p>
          <a:p>
            <a:pPr lvl="2"/>
            <a:r>
              <a:rPr lang="nl-BE" dirty="0"/>
              <a:t>We markeren de unieke sleutel die gebruikt wordt om de relaties tussen te verschillende entiteiten te maken(PRIMARY KEY).</a:t>
            </a:r>
          </a:p>
          <a:p>
            <a:pPr lvl="2"/>
            <a:r>
              <a:rPr lang="nl-BE" dirty="0"/>
              <a:t>De andere kolommen worden gedefinieerd met hun datatypes.</a:t>
            </a:r>
          </a:p>
          <a:p>
            <a:pPr marL="0" indent="0">
              <a:buNone/>
            </a:pPr>
            <a:endParaRPr lang="nl-BE" dirty="0"/>
          </a:p>
        </p:txBody>
      </p:sp>
    </p:spTree>
    <p:extLst>
      <p:ext uri="{BB962C8B-B14F-4D97-AF65-F5344CB8AC3E}">
        <p14:creationId xmlns:p14="http://schemas.microsoft.com/office/powerpoint/2010/main" val="59260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500"/>
                                        <p:tgtEl>
                                          <p:spTgt spid="6">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Effect transition="in" filter="fade">
                                      <p:cBhvr>
                                        <p:cTn id="36" dur="500"/>
                                        <p:tgtEl>
                                          <p:spTgt spid="6">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animEffect transition="in" filter="fade">
                                      <p:cBhvr>
                                        <p:cTn id="41" dur="500"/>
                                        <p:tgtEl>
                                          <p:spTgt spid="6">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8" end="8"/>
                                            </p:txEl>
                                          </p:spTgt>
                                        </p:tgtEl>
                                        <p:attrNameLst>
                                          <p:attrName>style.visibility</p:attrName>
                                        </p:attrNameLst>
                                      </p:cBhvr>
                                      <p:to>
                                        <p:strVal val="visible"/>
                                      </p:to>
                                    </p:set>
                                    <p:animEffect transition="in" filter="fade">
                                      <p:cBhvr>
                                        <p:cTn id="46" dur="500"/>
                                        <p:tgtEl>
                                          <p:spTgt spid="6">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9" end="9"/>
                                            </p:txEl>
                                          </p:spTgt>
                                        </p:tgtEl>
                                        <p:attrNameLst>
                                          <p:attrName>style.visibility</p:attrName>
                                        </p:attrNameLst>
                                      </p:cBhvr>
                                      <p:to>
                                        <p:strVal val="visible"/>
                                      </p:to>
                                    </p:set>
                                    <p:animEffect transition="in" filter="fade">
                                      <p:cBhvr>
                                        <p:cTn id="51" dur="500"/>
                                        <p:tgtEl>
                                          <p:spTgt spid="6">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0" end="10"/>
                                            </p:txEl>
                                          </p:spTgt>
                                        </p:tgtEl>
                                        <p:attrNameLst>
                                          <p:attrName>style.visibility</p:attrName>
                                        </p:attrNameLst>
                                      </p:cBhvr>
                                      <p:to>
                                        <p:strVal val="visible"/>
                                      </p:to>
                                    </p:set>
                                    <p:animEffect transition="in" filter="fade">
                                      <p:cBhvr>
                                        <p:cTn id="56"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Wanneer onze tabel een directe relatie heeft met een andere tabel (</a:t>
            </a:r>
            <a:r>
              <a:rPr lang="nl-BE" dirty="0" err="1"/>
              <a:t>foreign</a:t>
            </a:r>
            <a:r>
              <a:rPr lang="nl-BE" dirty="0"/>
              <a:t> </a:t>
            </a:r>
            <a:r>
              <a:rPr lang="nl-BE" dirty="0" err="1"/>
              <a:t>key</a:t>
            </a:r>
            <a:r>
              <a:rPr lang="nl-BE" dirty="0"/>
              <a:t>), moeten we deze relatie ook toevoegen. </a:t>
            </a:r>
          </a:p>
          <a:p>
            <a:r>
              <a:rPr lang="nl-BE" dirty="0"/>
              <a:t>Dit doen we door een </a:t>
            </a:r>
            <a:r>
              <a:rPr lang="nl-BE" dirty="0" err="1"/>
              <a:t>constraint</a:t>
            </a:r>
            <a:r>
              <a:rPr lang="nl-BE" dirty="0"/>
              <a:t> toe te voegen die een </a:t>
            </a:r>
            <a:r>
              <a:rPr lang="nl-BE" dirty="0" err="1"/>
              <a:t>foreign</a:t>
            </a:r>
            <a:r>
              <a:rPr lang="nl-BE" dirty="0"/>
              <a:t> </a:t>
            </a:r>
            <a:r>
              <a:rPr lang="nl-BE" dirty="0" err="1"/>
              <a:t>key</a:t>
            </a:r>
            <a:r>
              <a:rPr lang="nl-BE" dirty="0"/>
              <a:t> relatie legt met de </a:t>
            </a:r>
            <a:r>
              <a:rPr lang="nl-BE" dirty="0" err="1"/>
              <a:t>primary</a:t>
            </a:r>
            <a:r>
              <a:rPr lang="nl-BE" dirty="0"/>
              <a:t> ID van die andere tabel.</a:t>
            </a:r>
          </a:p>
          <a:p>
            <a:r>
              <a:rPr lang="nl-BE" dirty="0"/>
              <a:t>Vorm:</a:t>
            </a:r>
          </a:p>
          <a:p>
            <a:pPr lvl="1"/>
            <a:r>
              <a:rPr lang="nl-BE" dirty="0"/>
              <a:t>ALTER TABLE A ADD CONSTRAINT </a:t>
            </a:r>
            <a:r>
              <a:rPr lang="nl-BE" dirty="0" err="1"/>
              <a:t>FK_relationID</a:t>
            </a:r>
            <a:r>
              <a:rPr lang="nl-BE" dirty="0"/>
              <a:t> FOREIGN KEY (</a:t>
            </a:r>
            <a:r>
              <a:rPr lang="nl-BE" dirty="0" err="1"/>
              <a:t>relationID</a:t>
            </a:r>
            <a:r>
              <a:rPr lang="nl-BE" dirty="0"/>
              <a:t>) REFERENCES B(</a:t>
            </a:r>
            <a:r>
              <a:rPr lang="nl-BE" dirty="0" err="1"/>
              <a:t>keyID</a:t>
            </a:r>
            <a:r>
              <a:rPr lang="nl-BE" dirty="0"/>
              <a:t>); </a:t>
            </a:r>
          </a:p>
          <a:p>
            <a:pPr lvl="1"/>
            <a:r>
              <a:rPr lang="nl-BE" dirty="0"/>
              <a:t>Verklaring:</a:t>
            </a:r>
          </a:p>
          <a:p>
            <a:pPr lvl="2"/>
            <a:r>
              <a:rPr lang="nl-BE" dirty="0"/>
              <a:t>ALTER TABLE A: We passen de tabel A aan om een </a:t>
            </a:r>
            <a:r>
              <a:rPr lang="nl-BE" dirty="0" err="1"/>
              <a:t>constraint</a:t>
            </a:r>
            <a:r>
              <a:rPr lang="nl-BE" dirty="0"/>
              <a:t> toe te voegen.</a:t>
            </a:r>
          </a:p>
          <a:p>
            <a:pPr lvl="2"/>
            <a:r>
              <a:rPr lang="nl-BE" dirty="0"/>
              <a:t>ADD CONSTRAINT met een </a:t>
            </a:r>
            <a:r>
              <a:rPr lang="nl-BE" dirty="0" err="1"/>
              <a:t>constraint</a:t>
            </a:r>
            <a:r>
              <a:rPr lang="nl-BE" dirty="0"/>
              <a:t> naam waarin we een FOREIGN KEY </a:t>
            </a:r>
            <a:r>
              <a:rPr lang="nl-BE" dirty="0" err="1"/>
              <a:t>contraint</a:t>
            </a:r>
            <a:r>
              <a:rPr lang="nl-BE" dirty="0"/>
              <a:t> ‘</a:t>
            </a:r>
            <a:r>
              <a:rPr lang="nl-BE" dirty="0" err="1"/>
              <a:t>relationID</a:t>
            </a:r>
            <a:r>
              <a:rPr lang="nl-BE" dirty="0"/>
              <a:t>’ toevoegen aan tabel B, gelinkt met de </a:t>
            </a:r>
            <a:r>
              <a:rPr lang="nl-BE" dirty="0" err="1"/>
              <a:t>keyID</a:t>
            </a:r>
            <a:r>
              <a:rPr lang="nl-BE" dirty="0"/>
              <a:t> van B.</a:t>
            </a:r>
          </a:p>
        </p:txBody>
      </p:sp>
    </p:spTree>
    <p:extLst>
      <p:ext uri="{BB962C8B-B14F-4D97-AF65-F5344CB8AC3E}">
        <p14:creationId xmlns:p14="http://schemas.microsoft.com/office/powerpoint/2010/main" val="101786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Een ander gebruik van </a:t>
            </a:r>
            <a:r>
              <a:rPr lang="nl-BE" dirty="0" err="1"/>
              <a:t>constraints</a:t>
            </a:r>
            <a:r>
              <a:rPr lang="nl-BE" dirty="0"/>
              <a:t> is de mogelijkheid om default waarden toe te voegen aan een tabel.</a:t>
            </a:r>
          </a:p>
          <a:p>
            <a:r>
              <a:rPr lang="nl-NL" dirty="0"/>
              <a:t>We zetten een standaardwaarde voor een kolom als er geen waarde wordt opgegeven. Dan krijgt dit veld de standaard waarde in plaats van een NULL waarde.</a:t>
            </a:r>
            <a:endParaRPr lang="nl-BE" dirty="0"/>
          </a:p>
          <a:p>
            <a:r>
              <a:rPr lang="nl-BE" dirty="0"/>
              <a:t>Vorm:</a:t>
            </a:r>
          </a:p>
          <a:p>
            <a:pPr lvl="1"/>
            <a:r>
              <a:rPr lang="nl-BE" dirty="0"/>
              <a:t>ALTER TABLE A ADD CONSTRAINT </a:t>
            </a:r>
            <a:r>
              <a:rPr lang="nl-BE" dirty="0" err="1"/>
              <a:t>DF_value</a:t>
            </a:r>
            <a:r>
              <a:rPr lang="nl-BE" dirty="0"/>
              <a:t> DEFAULT ‘</a:t>
            </a:r>
            <a:r>
              <a:rPr lang="nl-BE" dirty="0" err="1"/>
              <a:t>value</a:t>
            </a:r>
            <a:r>
              <a:rPr lang="nl-BE" dirty="0"/>
              <a:t>' FOR </a:t>
            </a:r>
            <a:r>
              <a:rPr lang="nl-BE" dirty="0" err="1"/>
              <a:t>valueField</a:t>
            </a:r>
            <a:endParaRPr lang="nl-BE" dirty="0"/>
          </a:p>
          <a:p>
            <a:pPr lvl="1"/>
            <a:r>
              <a:rPr lang="nl-BE" dirty="0"/>
              <a:t>Verklaring:</a:t>
            </a:r>
          </a:p>
          <a:p>
            <a:pPr lvl="2"/>
            <a:r>
              <a:rPr lang="nl-NL" dirty="0"/>
              <a:t>Er wordt een standaardwaarde ingesteld voor het </a:t>
            </a:r>
            <a:r>
              <a:rPr lang="nl-NL" dirty="0" err="1"/>
              <a:t>valueField</a:t>
            </a:r>
            <a:r>
              <a:rPr lang="nl-NL" dirty="0"/>
              <a:t> veld in de tabel A.</a:t>
            </a:r>
            <a:endParaRPr lang="nl-BE" dirty="0"/>
          </a:p>
        </p:txBody>
      </p:sp>
    </p:spTree>
    <p:extLst>
      <p:ext uri="{BB962C8B-B14F-4D97-AF65-F5344CB8AC3E}">
        <p14:creationId xmlns:p14="http://schemas.microsoft.com/office/powerpoint/2010/main" val="132859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Wanneer we op voorhand weten dat we op een bepaald veld dikwijls zoekopdrachten gaan uitvoeren, kan het interessant zijn om een </a:t>
            </a:r>
            <a:r>
              <a:rPr lang="nl-BE" b="1" dirty="0"/>
              <a:t>index</a:t>
            </a:r>
            <a:r>
              <a:rPr lang="nl-BE" dirty="0"/>
              <a:t> toe te voegen op dit veld.</a:t>
            </a:r>
          </a:p>
          <a:p>
            <a:r>
              <a:rPr lang="nl-BE" dirty="0"/>
              <a:t>Dit kan de prestaties van onze zoekopdrachten opmerkelijk verbeteren.</a:t>
            </a:r>
          </a:p>
          <a:p>
            <a:pPr lvl="1"/>
            <a:r>
              <a:rPr lang="nl-BE" dirty="0"/>
              <a:t>Een index is eigenlijk een gesorteerde lijst van de waarden die voorkomen binnen de tabel.</a:t>
            </a:r>
          </a:p>
          <a:p>
            <a:pPr lvl="1"/>
            <a:r>
              <a:rPr lang="nl-BE" dirty="0"/>
              <a:t>Als er geen index bestaat, moet de database engine bij een zoekopdracht elke record ontleden van de tabel tot aan de voorwaarde van onze zoekopdracht is voldaan (ook een ‘</a:t>
            </a:r>
            <a:r>
              <a:rPr lang="nl-BE" b="1" i="1" dirty="0" err="1"/>
              <a:t>table</a:t>
            </a:r>
            <a:r>
              <a:rPr lang="nl-BE" b="1" i="1" dirty="0"/>
              <a:t> scan</a:t>
            </a:r>
            <a:r>
              <a:rPr lang="nl-BE" dirty="0"/>
              <a:t>’ genaamd).</a:t>
            </a:r>
          </a:p>
          <a:p>
            <a:r>
              <a:rPr lang="nl-BE" dirty="0"/>
              <a:t>Vorm:</a:t>
            </a:r>
          </a:p>
          <a:p>
            <a:pPr lvl="1"/>
            <a:r>
              <a:rPr lang="en-US" b="1" dirty="0"/>
              <a:t>ALTER TABLE </a:t>
            </a:r>
            <a:r>
              <a:rPr lang="en-US" dirty="0"/>
              <a:t>A</a:t>
            </a:r>
            <a:r>
              <a:rPr lang="en-US" b="1" dirty="0"/>
              <a:t> ADD INDEX</a:t>
            </a:r>
            <a:r>
              <a:rPr lang="en-US" dirty="0"/>
              <a:t> </a:t>
            </a:r>
            <a:r>
              <a:rPr lang="en-US" dirty="0" err="1"/>
              <a:t>idx_name</a:t>
            </a:r>
            <a:r>
              <a:rPr lang="en-US" dirty="0"/>
              <a:t> (field);</a:t>
            </a:r>
          </a:p>
          <a:p>
            <a:pPr lvl="1"/>
            <a:r>
              <a:rPr lang="nl-BE" dirty="0"/>
              <a:t>Verklaring:</a:t>
            </a:r>
          </a:p>
          <a:p>
            <a:pPr lvl="2"/>
            <a:r>
              <a:rPr lang="nl-BE" dirty="0"/>
              <a:t>We creëren een index (naam </a:t>
            </a:r>
            <a:r>
              <a:rPr lang="nl-BE" dirty="0" err="1"/>
              <a:t>idx_name</a:t>
            </a:r>
            <a:r>
              <a:rPr lang="nl-BE" dirty="0"/>
              <a:t>) voor de kolom field.</a:t>
            </a:r>
          </a:p>
          <a:p>
            <a:pPr lvl="2"/>
            <a:r>
              <a:rPr lang="nl-BE" dirty="0"/>
              <a:t>We kunnen ook het </a:t>
            </a:r>
            <a:r>
              <a:rPr lang="nl-BE" dirty="0" err="1"/>
              <a:t>Create</a:t>
            </a:r>
            <a:r>
              <a:rPr lang="nl-BE" dirty="0"/>
              <a:t> statement gebruiken voor een index aan te maken:</a:t>
            </a:r>
          </a:p>
          <a:p>
            <a:pPr lvl="3"/>
            <a:r>
              <a:rPr lang="nl-NL" b="1" dirty="0"/>
              <a:t>CREATE INDEX </a:t>
            </a:r>
            <a:r>
              <a:rPr lang="nl-NL" dirty="0" err="1"/>
              <a:t>idx_naam</a:t>
            </a:r>
            <a:r>
              <a:rPr lang="nl-NL" dirty="0"/>
              <a:t> </a:t>
            </a:r>
            <a:r>
              <a:rPr lang="nl-NL" b="1" dirty="0"/>
              <a:t>ON</a:t>
            </a:r>
            <a:r>
              <a:rPr lang="nl-NL" dirty="0"/>
              <a:t> A (field)</a:t>
            </a:r>
            <a:endParaRPr lang="nl-BE" dirty="0"/>
          </a:p>
        </p:txBody>
      </p:sp>
    </p:spTree>
    <p:extLst>
      <p:ext uri="{BB962C8B-B14F-4D97-AF65-F5344CB8AC3E}">
        <p14:creationId xmlns:p14="http://schemas.microsoft.com/office/powerpoint/2010/main" val="144211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Soms willen we velden buiten de </a:t>
            </a:r>
            <a:r>
              <a:rPr lang="nl-BE" dirty="0" err="1"/>
              <a:t>primary</a:t>
            </a:r>
            <a:r>
              <a:rPr lang="nl-BE" dirty="0"/>
              <a:t> </a:t>
            </a:r>
            <a:r>
              <a:rPr lang="nl-BE" dirty="0" err="1"/>
              <a:t>key</a:t>
            </a:r>
            <a:r>
              <a:rPr lang="nl-BE" dirty="0"/>
              <a:t> die uniek zijn binnen de tabel. Dan kunnen we een unieke index gebruiken.</a:t>
            </a:r>
          </a:p>
          <a:p>
            <a:pPr lvl="1"/>
            <a:r>
              <a:rPr lang="nl-BE" dirty="0"/>
              <a:t>Dit doen we met het </a:t>
            </a:r>
            <a:r>
              <a:rPr lang="nl-BE" dirty="0" err="1"/>
              <a:t>keyword</a:t>
            </a:r>
            <a:r>
              <a:rPr lang="nl-BE" dirty="0"/>
              <a:t> UNIQUE te gebruiken bij het creëren van de index.</a:t>
            </a:r>
          </a:p>
          <a:p>
            <a:pPr lvl="1"/>
            <a:r>
              <a:rPr lang="nl-BE" dirty="0"/>
              <a:t>We kunnen enkel een unieke index maken wanneer we een nieuwe index creëren, een bestaande niet unieke index kunnen we nadien niet meer uniek maken.</a:t>
            </a:r>
          </a:p>
          <a:p>
            <a:pPr lvl="1"/>
            <a:r>
              <a:rPr lang="nl-BE" dirty="0"/>
              <a:t>Vorm:</a:t>
            </a:r>
          </a:p>
          <a:p>
            <a:pPr lvl="2"/>
            <a:r>
              <a:rPr lang="nl-BE" dirty="0"/>
              <a:t>CREATE UNIQUE INDEX </a:t>
            </a:r>
            <a:r>
              <a:rPr lang="nl-BE" dirty="0" err="1"/>
              <a:t>idx_email</a:t>
            </a:r>
            <a:r>
              <a:rPr lang="nl-BE" dirty="0"/>
              <a:t> ON users (email);</a:t>
            </a:r>
          </a:p>
          <a:p>
            <a:r>
              <a:rPr lang="nl-BE" dirty="0"/>
              <a:t>We kunnen ook een index maken op meerdere kolommen binnen de database. </a:t>
            </a:r>
          </a:p>
          <a:p>
            <a:pPr lvl="1"/>
            <a:r>
              <a:rPr lang="nl-BE" dirty="0"/>
              <a:t>Bijvoorbeeld voor en achternaam:</a:t>
            </a:r>
          </a:p>
          <a:p>
            <a:pPr lvl="2"/>
            <a:r>
              <a:rPr lang="en-US" dirty="0"/>
              <a:t>CREATE INDEX </a:t>
            </a:r>
            <a:r>
              <a:rPr lang="en-US" dirty="0" err="1"/>
              <a:t>idx_name</a:t>
            </a:r>
            <a:r>
              <a:rPr lang="en-US" dirty="0"/>
              <a:t> ON Person(</a:t>
            </a:r>
            <a:r>
              <a:rPr lang="en-US" dirty="0" err="1"/>
              <a:t>firstname,lastname</a:t>
            </a:r>
            <a:r>
              <a:rPr lang="en-US" dirty="0"/>
              <a:t>);</a:t>
            </a:r>
          </a:p>
          <a:p>
            <a:pPr lvl="1"/>
            <a:r>
              <a:rPr lang="en-US" dirty="0"/>
              <a:t>We </a:t>
            </a:r>
            <a:r>
              <a:rPr lang="en-US" dirty="0" err="1"/>
              <a:t>kunnen</a:t>
            </a:r>
            <a:r>
              <a:rPr lang="en-US" dirty="0"/>
              <a:t> </a:t>
            </a:r>
            <a:r>
              <a:rPr lang="en-US" dirty="0" err="1"/>
              <a:t>hier</a:t>
            </a:r>
            <a:r>
              <a:rPr lang="en-US" dirty="0"/>
              <a:t> </a:t>
            </a:r>
            <a:r>
              <a:rPr lang="en-US" dirty="0" err="1"/>
              <a:t>ook</a:t>
            </a:r>
            <a:r>
              <a:rPr lang="en-US" dirty="0"/>
              <a:t> </a:t>
            </a:r>
            <a:r>
              <a:rPr lang="en-US" dirty="0" err="1"/>
              <a:t>een</a:t>
            </a:r>
            <a:r>
              <a:rPr lang="en-US" dirty="0"/>
              <a:t> </a:t>
            </a:r>
            <a:endParaRPr lang="nl-BE" dirty="0"/>
          </a:p>
        </p:txBody>
      </p:sp>
    </p:spTree>
    <p:extLst>
      <p:ext uri="{BB962C8B-B14F-4D97-AF65-F5344CB8AC3E}">
        <p14:creationId xmlns:p14="http://schemas.microsoft.com/office/powerpoint/2010/main" val="351606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Opmerkingen bij de tabel creatie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BE" dirty="0"/>
              <a:t>We kunnen meerdere tabellen tegelijk creëren en/of aanpassen. Hiervoor gaan we een script creëren.</a:t>
            </a:r>
          </a:p>
          <a:p>
            <a:r>
              <a:rPr lang="nl-BE" dirty="0"/>
              <a:t>In dit script is het aangewezen om eerst na te kijken of een tabel reeds bestaat voor we die trachten aan te maken, anders zal het script falen.</a:t>
            </a:r>
          </a:p>
          <a:p>
            <a:pPr lvl="1"/>
            <a:r>
              <a:rPr lang="nl-BE" dirty="0"/>
              <a:t>Dit doen we met het IF NOT EXISTS statement.</a:t>
            </a:r>
          </a:p>
          <a:p>
            <a:pPr lvl="1"/>
            <a:r>
              <a:rPr lang="nl-BE" dirty="0"/>
              <a:t>Voorbeeld:</a:t>
            </a:r>
          </a:p>
          <a:p>
            <a:pPr marL="914400" lvl="2" indent="0">
              <a:buNone/>
            </a:pPr>
            <a:r>
              <a:rPr lang="nl-BE" sz="1600" dirty="0"/>
              <a:t>IF NOT EXISTS (SELECT 1 FROM INFORMATION_SCHEMA.TABLES WHERE TABLE_NAME = ‘</a:t>
            </a:r>
            <a:r>
              <a:rPr lang="nl-BE" sz="1600" dirty="0" err="1"/>
              <a:t>value</a:t>
            </a:r>
            <a:r>
              <a:rPr lang="nl-BE" sz="1600" dirty="0"/>
              <a:t>’) </a:t>
            </a:r>
          </a:p>
          <a:p>
            <a:pPr marL="914400" lvl="2" indent="0">
              <a:buNone/>
            </a:pPr>
            <a:r>
              <a:rPr lang="nl-BE" sz="1600" dirty="0"/>
              <a:t>BEGIN </a:t>
            </a:r>
          </a:p>
          <a:p>
            <a:pPr marL="1371600" lvl="3" indent="0">
              <a:buNone/>
            </a:pPr>
            <a:r>
              <a:rPr lang="nl-BE" sz="1600" dirty="0"/>
              <a:t>CREATE TABLE A ( </a:t>
            </a:r>
            <a:r>
              <a:rPr lang="nl-BE" sz="1600" dirty="0" err="1"/>
              <a:t>id</a:t>
            </a:r>
            <a:r>
              <a:rPr lang="nl-BE" sz="1600" dirty="0"/>
              <a:t> INT PRIMARY KEY, c2 INT FOREIGN KEY REFERENCES B(</a:t>
            </a:r>
            <a:r>
              <a:rPr lang="nl-BE" sz="1600" dirty="0" err="1"/>
              <a:t>keyID</a:t>
            </a:r>
            <a:r>
              <a:rPr lang="nl-BE" sz="1600" dirty="0"/>
              <a:t>), ..); </a:t>
            </a:r>
          </a:p>
          <a:p>
            <a:pPr marL="914400" lvl="2" indent="0">
              <a:buNone/>
            </a:pPr>
            <a:r>
              <a:rPr lang="nl-BE" sz="1600" dirty="0"/>
              <a:t>END </a:t>
            </a:r>
          </a:p>
          <a:p>
            <a:r>
              <a:rPr lang="nl-BE" dirty="0"/>
              <a:t>Nadat we een tabel gecreëerd hebben in het script, is het soms ook nodig om initiële data toe te voegen.</a:t>
            </a:r>
          </a:p>
          <a:p>
            <a:pPr lvl="1"/>
            <a:r>
              <a:rPr lang="nl-BE" dirty="0"/>
              <a:t>Dit doen we best ook binnen een IF NOT EXIST statement.</a:t>
            </a:r>
          </a:p>
          <a:p>
            <a:pPr lvl="1"/>
            <a:r>
              <a:rPr lang="nl-BE" dirty="0"/>
              <a:t>We gebruiken daarna het INSERT commando om deze data toe te voegen</a:t>
            </a:r>
          </a:p>
        </p:txBody>
      </p:sp>
    </p:spTree>
    <p:extLst>
      <p:ext uri="{BB962C8B-B14F-4D97-AF65-F5344CB8AC3E}">
        <p14:creationId xmlns:p14="http://schemas.microsoft.com/office/powerpoint/2010/main" val="1509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Verwijderen van tabellen 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899" y="695324"/>
            <a:ext cx="11630025" cy="6162675"/>
          </a:xfrm>
        </p:spPr>
        <p:txBody>
          <a:bodyPr>
            <a:normAutofit/>
          </a:bodyPr>
          <a:lstStyle/>
          <a:p>
            <a:r>
              <a:rPr lang="nl-BE" dirty="0"/>
              <a:t>Het statement </a:t>
            </a:r>
            <a:r>
              <a:rPr lang="nl-BE" b="1" dirty="0"/>
              <a:t>DROP</a:t>
            </a:r>
            <a:r>
              <a:rPr lang="nl-BE" dirty="0"/>
              <a:t> gebruiken we om zowel indexen als tabellen te verwijderen uit de database.</a:t>
            </a:r>
          </a:p>
          <a:p>
            <a:pPr lvl="1"/>
            <a:r>
              <a:rPr lang="nl-BE" dirty="0"/>
              <a:t>Vorm:</a:t>
            </a:r>
          </a:p>
          <a:p>
            <a:pPr lvl="2"/>
            <a:r>
              <a:rPr lang="en-US" b="1" dirty="0"/>
              <a:t>DROP INDEX </a:t>
            </a:r>
            <a:r>
              <a:rPr lang="en-US" dirty="0" err="1"/>
              <a:t>index</a:t>
            </a:r>
            <a:r>
              <a:rPr lang="en-US" b="1" dirty="0"/>
              <a:t> ON </a:t>
            </a:r>
            <a:r>
              <a:rPr lang="en-US" dirty="0"/>
              <a:t>table;</a:t>
            </a:r>
          </a:p>
          <a:p>
            <a:pPr lvl="3"/>
            <a:r>
              <a:rPr lang="nl-BE" dirty="0"/>
              <a:t>Dit verwijdert een index uit de database</a:t>
            </a:r>
          </a:p>
          <a:p>
            <a:pPr lvl="3"/>
            <a:r>
              <a:rPr lang="nl-BE" dirty="0"/>
              <a:t>We gebruiken de index naam om de juiste index te verwijderen.</a:t>
            </a:r>
          </a:p>
          <a:p>
            <a:pPr lvl="2"/>
            <a:r>
              <a:rPr lang="en-IE" b="1" dirty="0"/>
              <a:t>DROP TABLE</a:t>
            </a:r>
            <a:r>
              <a:rPr lang="en-IE" dirty="0"/>
              <a:t> </a:t>
            </a:r>
            <a:r>
              <a:rPr lang="en-IE" dirty="0" err="1"/>
              <a:t>tabel</a:t>
            </a:r>
            <a:r>
              <a:rPr lang="en-IE" dirty="0"/>
              <a:t>;</a:t>
            </a:r>
          </a:p>
          <a:p>
            <a:pPr lvl="3"/>
            <a:r>
              <a:rPr lang="nl-NL" dirty="0"/>
              <a:t>Deze instructie verwijdert de gehele tabel uit de database.</a:t>
            </a:r>
            <a:endParaRPr lang="nl-BE" dirty="0"/>
          </a:p>
          <a:p>
            <a:pPr lvl="1"/>
            <a:r>
              <a:rPr lang="nl-BE" dirty="0"/>
              <a:t>Enkele punten om rekening mee te houden:</a:t>
            </a:r>
          </a:p>
          <a:p>
            <a:pPr lvl="2"/>
            <a:r>
              <a:rPr lang="nl-NL" dirty="0"/>
              <a:t>Gegevensverlies:</a:t>
            </a:r>
          </a:p>
          <a:p>
            <a:pPr lvl="3"/>
            <a:r>
              <a:rPr lang="nl-NL" dirty="0"/>
              <a:t>Bij het verwijderen van een kolom of tabel gaat de bijbehorende data permanent verloren. Zorg ervoor dat je een back-up hebt of passende voorzorgsmaatregelen hebt genomen als de data van essentieel belang is.</a:t>
            </a:r>
          </a:p>
          <a:p>
            <a:pPr lvl="2"/>
            <a:r>
              <a:rPr lang="nl-NL" dirty="0"/>
              <a:t>Afhankelijkheden:</a:t>
            </a:r>
          </a:p>
          <a:p>
            <a:pPr lvl="3"/>
            <a:r>
              <a:rPr lang="nl-NL" dirty="0"/>
              <a:t>Als er externe sleutelrestricties, triggers of andere objecten afhankelijk zijn van de kolom of tabel die je wilt verwijderen, kunnen er fouten optreden!</a:t>
            </a:r>
          </a:p>
          <a:p>
            <a:pPr lvl="2"/>
            <a:r>
              <a:rPr lang="nl-NL" dirty="0"/>
              <a:t>Rechten:</a:t>
            </a:r>
          </a:p>
          <a:p>
            <a:pPr lvl="3"/>
            <a:r>
              <a:rPr lang="nl-NL" dirty="0"/>
              <a:t>Zorg ervoor dat je de nodigde rechten hebt om deze bewerkingen uit te voeren.</a:t>
            </a:r>
            <a:endParaRPr lang="nl-BE" dirty="0"/>
          </a:p>
        </p:txBody>
      </p:sp>
    </p:spTree>
    <p:extLst>
      <p:ext uri="{BB962C8B-B14F-4D97-AF65-F5344CB8AC3E}">
        <p14:creationId xmlns:p14="http://schemas.microsoft.com/office/powerpoint/2010/main" val="167237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2" end="12"/>
                                            </p:txEl>
                                          </p:spTgt>
                                        </p:tgtEl>
                                        <p:attrNameLst>
                                          <p:attrName>style.visibility</p:attrName>
                                        </p:attrNameLst>
                                      </p:cBhvr>
                                      <p:to>
                                        <p:strVal val="visible"/>
                                      </p:to>
                                    </p:set>
                                    <p:animEffect transition="in" filter="fade">
                                      <p:cBhvr>
                                        <p:cTn id="53" dur="500"/>
                                        <p:tgtEl>
                                          <p:spTgt spid="6">
                                            <p:txEl>
                                              <p:pRg st="12" end="12"/>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kolommen verwijderen uit een tabel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Om kolommen te verwijderen uit een tabel moeten we de opbouw van de tabel wijzigen. Dit doen we met de ALTER TABLE instructie.</a:t>
            </a:r>
          </a:p>
          <a:p>
            <a:r>
              <a:rPr lang="nl-BE" dirty="0"/>
              <a:t>Om se kolom in kwestie te verwijderen gebruiken we het DROP COLUMN statement.</a:t>
            </a:r>
          </a:p>
          <a:p>
            <a:pPr lvl="1"/>
            <a:r>
              <a:rPr lang="nl-BE" dirty="0"/>
              <a:t>Vorm:</a:t>
            </a:r>
          </a:p>
          <a:p>
            <a:pPr lvl="2"/>
            <a:r>
              <a:rPr lang="nl-NL" dirty="0"/>
              <a:t>ALTER TABLE tabel DROP COLUMN field;</a:t>
            </a:r>
          </a:p>
          <a:p>
            <a:pPr lvl="1"/>
            <a:r>
              <a:rPr lang="nl-BE" dirty="0"/>
              <a:t>Rekening houden met:</a:t>
            </a:r>
          </a:p>
          <a:p>
            <a:pPr lvl="2"/>
            <a:r>
              <a:rPr lang="nl-BE" dirty="0" err="1"/>
              <a:t>Constraints</a:t>
            </a:r>
            <a:r>
              <a:rPr lang="nl-BE" dirty="0"/>
              <a:t> die op deze kolom staan</a:t>
            </a:r>
          </a:p>
          <a:p>
            <a:pPr lvl="2"/>
            <a:r>
              <a:rPr lang="nl-BE" dirty="0"/>
              <a:t>Indexen die op deze kolom staan.</a:t>
            </a:r>
          </a:p>
          <a:p>
            <a:pPr lvl="2"/>
            <a:r>
              <a:rPr lang="nl-BE" dirty="0"/>
              <a:t>Wanneer we een kolom verwijderen gaat uiteraard ook alle data verloren van de bestaande records die deze kolom bevat.</a:t>
            </a:r>
          </a:p>
        </p:txBody>
      </p:sp>
    </p:spTree>
    <p:extLst>
      <p:ext uri="{BB962C8B-B14F-4D97-AF65-F5344CB8AC3E}">
        <p14:creationId xmlns:p14="http://schemas.microsoft.com/office/powerpoint/2010/main" val="3165460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8" y="2644518"/>
            <a:ext cx="11365231" cy="3327251"/>
          </a:xfrm>
        </p:spPr>
        <p:txBody>
          <a:bodyPr>
            <a:normAutofit/>
          </a:bodyPr>
          <a:lstStyle/>
          <a:p>
            <a:r>
              <a:rPr lang="nl-BE" sz="1700" dirty="0"/>
              <a:t>Creëer een nieuwe database met de naam &lt;store&gt;</a:t>
            </a:r>
            <a:r>
              <a:rPr lang="nl-BE" sz="1700" dirty="0" err="1"/>
              <a:t>WebShop</a:t>
            </a:r>
            <a:r>
              <a:rPr lang="nl-BE" sz="1700" dirty="0"/>
              <a:t> waar &lt;store&gt; de naam is van de winkel</a:t>
            </a:r>
          </a:p>
          <a:p>
            <a:pPr lvl="1"/>
            <a:r>
              <a:rPr lang="nl-BE" sz="1400" dirty="0"/>
              <a:t>Creëer de nodige tabellen, relaties en indexen die:</a:t>
            </a:r>
          </a:p>
          <a:p>
            <a:pPr lvl="2">
              <a:buFont typeface="+mj-lt"/>
              <a:buAutoNum type="arabicPeriod"/>
            </a:pPr>
            <a:r>
              <a:rPr lang="nl-BE" sz="1400" dirty="0"/>
              <a:t>Een tabel maakt voor alle klanten. Deze tabel krijgt een numerieke </a:t>
            </a:r>
            <a:r>
              <a:rPr lang="nl-BE" sz="1400" dirty="0" err="1"/>
              <a:t>primary</a:t>
            </a:r>
            <a:r>
              <a:rPr lang="nl-BE" sz="1400" dirty="0"/>
              <a:t> </a:t>
            </a:r>
            <a:r>
              <a:rPr lang="nl-BE" sz="1400" dirty="0" err="1"/>
              <a:t>id</a:t>
            </a:r>
            <a:endParaRPr lang="nl-BE" sz="1400" dirty="0"/>
          </a:p>
          <a:p>
            <a:pPr lvl="2">
              <a:buFont typeface="+mj-lt"/>
              <a:buAutoNum type="arabicPeriod"/>
            </a:pPr>
            <a:r>
              <a:rPr lang="nl-BE" sz="1400" dirty="0"/>
              <a:t>Een tabel maakt voor de verschillende merken en hun contactpersonen. De </a:t>
            </a:r>
            <a:r>
              <a:rPr lang="nl-BE" sz="1400" dirty="0" err="1"/>
              <a:t>id</a:t>
            </a:r>
            <a:r>
              <a:rPr lang="nl-BE" sz="1400" dirty="0"/>
              <a:t> van de merken is een combinatie van de merknaam en het land van vestiging.</a:t>
            </a:r>
          </a:p>
          <a:p>
            <a:pPr lvl="2">
              <a:buFont typeface="+mj-lt"/>
              <a:buAutoNum type="arabicPeriod"/>
            </a:pPr>
            <a:r>
              <a:rPr lang="nl-BE" sz="1400" dirty="0"/>
              <a:t>Een product tabel . Producten krijgen een unieke ID in tekst.</a:t>
            </a:r>
          </a:p>
          <a:p>
            <a:pPr lvl="2">
              <a:buFont typeface="+mj-lt"/>
              <a:buAutoNum type="arabicPeriod"/>
            </a:pPr>
            <a:r>
              <a:rPr lang="nl-BE" sz="1400" dirty="0"/>
              <a:t>Een voorraad tabel . De default voorraad staat op 0 en de update time op vandaag.</a:t>
            </a:r>
          </a:p>
          <a:p>
            <a:pPr lvl="2">
              <a:buFont typeface="+mj-lt"/>
              <a:buAutoNum type="arabicPeriod"/>
            </a:pPr>
            <a:r>
              <a:rPr lang="nl-BE" sz="1400" dirty="0"/>
              <a:t>Maak alle tabellen die je denkt nodig te hebben voor een goede normalisatie</a:t>
            </a:r>
          </a:p>
          <a:p>
            <a:pPr lvl="2">
              <a:buFont typeface="+mj-lt"/>
              <a:buAutoNum type="arabicPeriod"/>
            </a:pPr>
            <a:r>
              <a:rPr lang="nl-BE" sz="1400" dirty="0"/>
              <a:t>Maak de nodige relaties tussen de tabellen.</a:t>
            </a:r>
          </a:p>
          <a:p>
            <a:pPr lvl="2">
              <a:buFont typeface="+mj-lt"/>
              <a:buAutoNum type="arabicPeriod"/>
            </a:pPr>
            <a:r>
              <a:rPr lang="nl-BE" sz="1400" dirty="0"/>
              <a:t>Creëer de indexen die nodig zijn om goed te werken en motiveer</a:t>
            </a:r>
          </a:p>
          <a:p>
            <a:pPr lvl="2">
              <a:buFont typeface="+mj-lt"/>
              <a:buAutoNum type="arabicPeriod"/>
            </a:pPr>
            <a:r>
              <a:rPr lang="nl-BE" sz="1400" dirty="0"/>
              <a:t>Voeg standaard merken toe van de meest gebruikte merken en een basis productenlijst.</a:t>
            </a:r>
          </a:p>
        </p:txBody>
      </p:sp>
    </p:spTree>
    <p:extLst>
      <p:ext uri="{BB962C8B-B14F-4D97-AF65-F5344CB8AC3E}">
        <p14:creationId xmlns:p14="http://schemas.microsoft.com/office/powerpoint/2010/main" val="128220951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957" b="1395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Combineren</a:t>
            </a:r>
            <a:r>
              <a:rPr lang="en-US" sz="4800" b="1" dirty="0"/>
              <a:t> van </a:t>
            </a:r>
            <a:r>
              <a:rPr lang="en-US" sz="4800" b="1" dirty="0" err="1"/>
              <a:t>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984858"/>
      </p:ext>
    </p:extLst>
  </p:cSld>
  <p:clrMapOvr>
    <a:overrideClrMapping bg1="dk1" tx1="lt1" bg2="dk2" tx2="lt2" accent1="accent1" accent2="accent2" accent3="accent3" accent4="accent4" accent5="accent5" accent6="accent6" hlink="hlink" folHlink="folHlink"/>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NL" dirty="0" err="1"/>
              <a:t>Joins</a:t>
            </a:r>
            <a:r>
              <a:rPr lang="nl-NL" dirty="0"/>
              <a:t> stellen ons in staat om complexe query's uit te voeren en gegevens uit verschillende tabellen te halen op een manier die niet mogelijk is met eenvoudige SELECT-opdrachten op één tabel.</a:t>
            </a:r>
          </a:p>
          <a:p>
            <a:r>
              <a:rPr lang="nl-NL" dirty="0" err="1"/>
              <a:t>Joins</a:t>
            </a:r>
            <a:r>
              <a:rPr lang="nl-NL" dirty="0"/>
              <a:t> worden vaak gebruikt in situaties waarin de gegevens die we nodig hebben verspreid zijn over meerdere tabellen, en we willen ze combineren om nuttige informatie te verkrijgen.</a:t>
            </a:r>
          </a:p>
          <a:p>
            <a:r>
              <a:rPr lang="nl-NL" dirty="0"/>
              <a:t>Een voorbeeldscenario is een database voor een winkel, waarbij klantinformatie wordt opgeslagen in de ene tabel en aankoopinformatie in een andere. Door een </a:t>
            </a:r>
            <a:r>
              <a:rPr lang="nl-NL" dirty="0" err="1"/>
              <a:t>join</a:t>
            </a:r>
            <a:r>
              <a:rPr lang="nl-NL" dirty="0"/>
              <a:t> uit te voeren op basis van een gemeenschappelijke klant-ID, kunnen we gegevens over klanten en hun aankopen samenbrengen in één </a:t>
            </a:r>
            <a:r>
              <a:rPr lang="nl-NL" dirty="0" err="1"/>
              <a:t>resultaatset</a:t>
            </a:r>
            <a:r>
              <a:rPr lang="nl-NL" dirty="0"/>
              <a:t>.</a:t>
            </a:r>
          </a:p>
          <a:p>
            <a:r>
              <a:rPr lang="nl-NL" dirty="0"/>
              <a:t>Afhankelijk van de combinaties die we nodig hebben, gebruiken we verschillende soorten </a:t>
            </a:r>
            <a:r>
              <a:rPr lang="nl-NL" dirty="0" err="1"/>
              <a:t>joins</a:t>
            </a:r>
            <a:endParaRPr lang="nl-BE" dirty="0"/>
          </a:p>
        </p:txBody>
      </p:sp>
    </p:spTree>
    <p:extLst>
      <p:ext uri="{BB962C8B-B14F-4D97-AF65-F5344CB8AC3E}">
        <p14:creationId xmlns:p14="http://schemas.microsoft.com/office/powerpoint/2010/main" val="123284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Inner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endParaRPr lang="nl-NL" dirty="0"/>
          </a:p>
          <a:p>
            <a:r>
              <a:rPr lang="nl-NL" dirty="0"/>
              <a:t>Een INNER JOIN geeft alle rijen waarvan de waarden in beide tabellen overeenkomen. </a:t>
            </a:r>
          </a:p>
          <a:p>
            <a:r>
              <a:rPr lang="nl-NL" dirty="0"/>
              <a:t>Het is dus de Unie van 2 tabellen zoals we zagen in de logica lessen.</a:t>
            </a:r>
          </a:p>
          <a:p>
            <a:r>
              <a:rPr lang="nl-NL" dirty="0"/>
              <a:t>Vorm:</a:t>
            </a:r>
          </a:p>
          <a:p>
            <a:pPr lvl="1"/>
            <a:r>
              <a:rPr lang="nl-NL" dirty="0"/>
              <a:t>SELECT * FROM A </a:t>
            </a:r>
            <a:r>
              <a:rPr lang="nl-NL" b="1" dirty="0"/>
              <a:t>INNER JOIN </a:t>
            </a:r>
            <a:r>
              <a:rPr lang="nl-NL" dirty="0"/>
              <a:t>B </a:t>
            </a:r>
            <a:r>
              <a:rPr lang="nl-NL" b="1" dirty="0"/>
              <a:t>ON</a:t>
            </a:r>
            <a:r>
              <a:rPr lang="nl-NL" dirty="0"/>
              <a:t> </a:t>
            </a:r>
            <a:r>
              <a:rPr lang="nl-NL" dirty="0" err="1"/>
              <a:t>A.Shared</a:t>
            </a:r>
            <a:r>
              <a:rPr lang="nl-NL" dirty="0"/>
              <a:t> = </a:t>
            </a:r>
            <a:r>
              <a:rPr lang="nl-NL" dirty="0" err="1"/>
              <a:t>B.Shared</a:t>
            </a:r>
            <a:r>
              <a:rPr lang="nl-NL" dirty="0"/>
              <a:t>;</a:t>
            </a:r>
            <a:endParaRPr lang="nl-BE" dirty="0"/>
          </a:p>
        </p:txBody>
      </p:sp>
      <p:pic>
        <p:nvPicPr>
          <p:cNvPr id="20" name="Picture 19">
            <a:extLst>
              <a:ext uri="{FF2B5EF4-FFF2-40B4-BE49-F238E27FC236}">
                <a16:creationId xmlns:a16="http://schemas.microsoft.com/office/drawing/2014/main" id="{CF5384B5-ECBC-BE51-0AEC-8C53F93771A8}"/>
              </a:ext>
            </a:extLst>
          </p:cNvPr>
          <p:cNvPicPr>
            <a:picLocks noChangeAspect="1"/>
          </p:cNvPicPr>
          <p:nvPr/>
        </p:nvPicPr>
        <p:blipFill>
          <a:blip r:embed="rId2"/>
          <a:stretch>
            <a:fillRect/>
          </a:stretch>
        </p:blipFill>
        <p:spPr>
          <a:xfrm>
            <a:off x="3484044" y="4300607"/>
            <a:ext cx="4550749" cy="2049998"/>
          </a:xfrm>
          <a:prstGeom prst="rect">
            <a:avLst/>
          </a:prstGeom>
        </p:spPr>
      </p:pic>
    </p:spTree>
    <p:extLst>
      <p:ext uri="{BB962C8B-B14F-4D97-AF65-F5344CB8AC3E}">
        <p14:creationId xmlns:p14="http://schemas.microsoft.com/office/powerpoint/2010/main" val="44914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animEffect transition="in" filter="fade">
                                      <p:cBhvr>
                                        <p:cTn id="20" dur="500"/>
                                        <p:tgtEl>
                                          <p:spTgt spid="6">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BE" dirty="0"/>
              <a:t>Een LEFT JOIN (inclusief) geeft alle rijen uit de linker tabel (Tabel A) en de overeenkomende rijen uit de rechter tabel (Tabel B). </a:t>
            </a:r>
          </a:p>
          <a:p>
            <a:r>
              <a:rPr lang="nl-BE" dirty="0"/>
              <a:t>Vorm: </a:t>
            </a:r>
          </a:p>
          <a:p>
            <a:pPr lvl="1"/>
            <a:r>
              <a:rPr lang="nl-BE" dirty="0"/>
              <a:t>SELECT * FROM A </a:t>
            </a:r>
            <a:r>
              <a:rPr lang="nl-BE" b="1" dirty="0"/>
              <a:t>LEFT JOIN </a:t>
            </a:r>
            <a:r>
              <a:rPr lang="nl-BE" dirty="0"/>
              <a:t>B </a:t>
            </a:r>
            <a:r>
              <a:rPr lang="nl-BE" b="1" dirty="0"/>
              <a:t>ON</a:t>
            </a:r>
            <a:r>
              <a:rPr lang="nl-BE" dirty="0"/>
              <a:t> </a:t>
            </a:r>
            <a:r>
              <a:rPr lang="nl-BE" dirty="0" err="1"/>
              <a:t>A.Shared</a:t>
            </a:r>
            <a:r>
              <a:rPr lang="nl-BE" dirty="0"/>
              <a:t> = </a:t>
            </a:r>
            <a:r>
              <a:rPr lang="nl-BE" dirty="0" err="1"/>
              <a:t>B.Shared</a:t>
            </a:r>
            <a:r>
              <a:rPr lang="nl-BE" dirty="0"/>
              <a:t>;</a:t>
            </a:r>
          </a:p>
          <a:p>
            <a:r>
              <a:rPr lang="nl-BE" dirty="0"/>
              <a:t>Verklaring:</a:t>
            </a:r>
          </a:p>
          <a:p>
            <a:pPr lvl="1"/>
            <a:r>
              <a:rPr lang="nl-BE" dirty="0"/>
              <a:t>SELECT * FROM A </a:t>
            </a:r>
            <a:r>
              <a:rPr lang="nl-BE" b="1" dirty="0"/>
              <a:t>LEFT JOIN </a:t>
            </a:r>
            <a:r>
              <a:rPr lang="nl-BE" dirty="0"/>
              <a:t>B : Er wordt een </a:t>
            </a:r>
            <a:r>
              <a:rPr lang="nl-BE" dirty="0" err="1"/>
              <a:t>join</a:t>
            </a:r>
            <a:r>
              <a:rPr lang="nl-BE" dirty="0"/>
              <a:t> uitgevoerd op tabel A met B</a:t>
            </a:r>
          </a:p>
          <a:p>
            <a:pPr lvl="1"/>
            <a:r>
              <a:rPr lang="nl-BE" b="1" dirty="0"/>
              <a:t>ON</a:t>
            </a:r>
            <a:r>
              <a:rPr lang="nl-BE" dirty="0"/>
              <a:t> </a:t>
            </a:r>
            <a:r>
              <a:rPr lang="nl-BE" dirty="0" err="1"/>
              <a:t>A.Shared</a:t>
            </a:r>
            <a:r>
              <a:rPr lang="nl-BE" dirty="0"/>
              <a:t> = </a:t>
            </a:r>
            <a:r>
              <a:rPr lang="nl-BE" dirty="0" err="1"/>
              <a:t>B.Shared</a:t>
            </a:r>
            <a:r>
              <a:rPr lang="nl-BE" dirty="0"/>
              <a:t>: De overeenkomstige sleutels waarmee beide tabellen worden gelinkt</a:t>
            </a:r>
          </a:p>
        </p:txBody>
      </p:sp>
      <p:grpSp>
        <p:nvGrpSpPr>
          <p:cNvPr id="8" name="Group 7">
            <a:extLst>
              <a:ext uri="{FF2B5EF4-FFF2-40B4-BE49-F238E27FC236}">
                <a16:creationId xmlns:a16="http://schemas.microsoft.com/office/drawing/2014/main" id="{04050A3E-321D-FF8A-28F8-1679D95B8F7C}"/>
              </a:ext>
            </a:extLst>
          </p:cNvPr>
          <p:cNvGrpSpPr/>
          <p:nvPr/>
        </p:nvGrpSpPr>
        <p:grpSpPr>
          <a:xfrm>
            <a:off x="3279911" y="4560736"/>
            <a:ext cx="4322862" cy="1839402"/>
            <a:chOff x="2301901" y="4668078"/>
            <a:chExt cx="4322862" cy="183940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437F49D2-C6AA-C25A-AC34-0CC765BB28A3}"/>
                </a:ext>
              </a:extLst>
            </p:cNvPr>
            <p:cNvSpPr/>
            <p:nvPr/>
          </p:nvSpPr>
          <p:spPr>
            <a:xfrm>
              <a:off x="3925294" y="4698558"/>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spTree>
    <p:extLst>
      <p:ext uri="{BB962C8B-B14F-4D97-AF65-F5344CB8AC3E}">
        <p14:creationId xmlns:p14="http://schemas.microsoft.com/office/powerpoint/2010/main" val="3827990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Exclusieve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NL" dirty="0"/>
              <a:t>In een situatie waarbij je alleen de rijen wilt behouden die aanwezig zijn in de linker tabel (A) en niet in de rechter tabel (B) kunnen we benaderen door een LEFT JOIN te gebruiken met een extra voorwaarde in de WHERE-clausule om alleen de rijen te behouden waar geen overeenkomende waarden in de rechtertabel zijn. </a:t>
            </a:r>
            <a:endParaRPr lang="nl-BE" dirty="0"/>
          </a:p>
          <a:p>
            <a:r>
              <a:rPr lang="nl-BE" dirty="0"/>
              <a:t>Vorm: </a:t>
            </a:r>
          </a:p>
          <a:p>
            <a:pPr lvl="1"/>
            <a:r>
              <a:rPr lang="nl-BE" sz="2000" dirty="0"/>
              <a:t>SELECT * FROM A </a:t>
            </a:r>
            <a:r>
              <a:rPr lang="nl-BE" sz="2000" b="1" dirty="0"/>
              <a:t>LEFT JOIN </a:t>
            </a:r>
            <a:r>
              <a:rPr lang="nl-BE" sz="2000" dirty="0"/>
              <a:t>B </a:t>
            </a:r>
            <a:r>
              <a:rPr lang="nl-BE" sz="2000" b="1" dirty="0"/>
              <a:t>ON</a:t>
            </a:r>
            <a:r>
              <a:rPr lang="nl-BE" sz="2000" dirty="0"/>
              <a:t> </a:t>
            </a:r>
            <a:r>
              <a:rPr lang="nl-BE" sz="2000" dirty="0" err="1"/>
              <a:t>A.Shared</a:t>
            </a:r>
            <a:r>
              <a:rPr lang="nl-BE" sz="2000" dirty="0"/>
              <a:t> = </a:t>
            </a:r>
            <a:r>
              <a:rPr lang="nl-BE" sz="2000" dirty="0" err="1"/>
              <a:t>B.Shared</a:t>
            </a:r>
            <a:r>
              <a:rPr lang="nl-BE" sz="2000" dirty="0"/>
              <a:t> </a:t>
            </a:r>
            <a:r>
              <a:rPr lang="nl-BE" sz="2000" b="1" dirty="0"/>
              <a:t>WHERE</a:t>
            </a:r>
            <a:r>
              <a:rPr lang="nl-BE" sz="2000" dirty="0"/>
              <a:t> </a:t>
            </a:r>
            <a:r>
              <a:rPr lang="nl-BE" sz="2000" dirty="0" err="1"/>
              <a:t>B.Shared</a:t>
            </a:r>
            <a:r>
              <a:rPr lang="nl-BE" sz="2000" dirty="0"/>
              <a:t> </a:t>
            </a:r>
            <a:r>
              <a:rPr lang="nl-BE" sz="2000" b="1" dirty="0"/>
              <a:t>IS NULL</a:t>
            </a:r>
            <a:r>
              <a:rPr lang="nl-BE" sz="2000" dirty="0"/>
              <a:t>;</a:t>
            </a:r>
          </a:p>
        </p:txBody>
      </p:sp>
      <p:grpSp>
        <p:nvGrpSpPr>
          <p:cNvPr id="10" name="Group 9">
            <a:extLst>
              <a:ext uri="{FF2B5EF4-FFF2-40B4-BE49-F238E27FC236}">
                <a16:creationId xmlns:a16="http://schemas.microsoft.com/office/drawing/2014/main" id="{37C1434A-AA97-D0F8-E396-B3E435A156FB}"/>
              </a:ext>
            </a:extLst>
          </p:cNvPr>
          <p:cNvGrpSpPr/>
          <p:nvPr/>
        </p:nvGrpSpPr>
        <p:grpSpPr>
          <a:xfrm>
            <a:off x="3295813" y="4560736"/>
            <a:ext cx="4322862" cy="1824162"/>
            <a:chOff x="3295813" y="4560736"/>
            <a:chExt cx="4322862" cy="1824162"/>
          </a:xfrm>
        </p:grpSpPr>
        <p:grpSp>
          <p:nvGrpSpPr>
            <p:cNvPr id="8" name="Group 7">
              <a:extLst>
                <a:ext uri="{FF2B5EF4-FFF2-40B4-BE49-F238E27FC236}">
                  <a16:creationId xmlns:a16="http://schemas.microsoft.com/office/drawing/2014/main" id="{04050A3E-321D-FF8A-28F8-1679D95B8F7C}"/>
                </a:ext>
              </a:extLst>
            </p:cNvPr>
            <p:cNvGrpSpPr/>
            <p:nvPr/>
          </p:nvGrpSpPr>
          <p:grpSpPr>
            <a:xfrm>
              <a:off x="3295813" y="4560736"/>
              <a:ext cx="4322862" cy="1824162"/>
              <a:chOff x="2301901" y="4668078"/>
              <a:chExt cx="4322862" cy="182416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4" name="Oval 3">
                <a:extLst>
                  <a:ext uri="{FF2B5EF4-FFF2-40B4-BE49-F238E27FC236}">
                    <a16:creationId xmlns:a16="http://schemas.microsoft.com/office/drawing/2014/main" id="{437F49D2-C6AA-C25A-AC34-0CC765BB28A3}"/>
                  </a:ext>
                </a:extLst>
              </p:cNvPr>
              <p:cNvSpPr/>
              <p:nvPr/>
            </p:nvSpPr>
            <p:spPr>
              <a:xfrm>
                <a:off x="3920659" y="4683318"/>
                <a:ext cx="2627906" cy="1808922"/>
              </a:xfrm>
              <a:prstGeom prst="ellipse">
                <a:avLst/>
              </a:prstGeom>
              <a:solidFill>
                <a:srgbClr val="FFFFFF"/>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
          <p:nvSpPr>
            <p:cNvPr id="9" name="Oval 8">
              <a:extLst>
                <a:ext uri="{FF2B5EF4-FFF2-40B4-BE49-F238E27FC236}">
                  <a16:creationId xmlns:a16="http://schemas.microsoft.com/office/drawing/2014/main" id="{DC657246-B7E6-88D4-DF81-79D30888B2BD}"/>
                </a:ext>
              </a:extLst>
            </p:cNvPr>
            <p:cNvSpPr/>
            <p:nvPr/>
          </p:nvSpPr>
          <p:spPr>
            <a:xfrm>
              <a:off x="3345177"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77163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Right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De right </a:t>
            </a:r>
            <a:r>
              <a:rPr lang="nl-BE" dirty="0" err="1"/>
              <a:t>join</a:t>
            </a:r>
            <a:r>
              <a:rPr lang="nl-BE" dirty="0"/>
              <a:t> is net hetzelfde als de </a:t>
            </a:r>
            <a:r>
              <a:rPr lang="nl-BE" dirty="0" err="1"/>
              <a:t>left</a:t>
            </a:r>
            <a:r>
              <a:rPr lang="nl-BE" dirty="0"/>
              <a:t> </a:t>
            </a:r>
            <a:r>
              <a:rPr lang="nl-BE" dirty="0" err="1"/>
              <a:t>join</a:t>
            </a:r>
            <a:r>
              <a:rPr lang="nl-BE" dirty="0"/>
              <a:t>, maar dan omgekeerd.</a:t>
            </a:r>
          </a:p>
          <a:p>
            <a:r>
              <a:rPr lang="nl-BE" dirty="0"/>
              <a:t>Ook hier kunnen we een inclusieve en exclusieve right </a:t>
            </a:r>
            <a:r>
              <a:rPr lang="nl-BE" dirty="0" err="1"/>
              <a:t>join</a:t>
            </a:r>
            <a:r>
              <a:rPr lang="nl-BE" dirty="0"/>
              <a:t> gebruiken.</a:t>
            </a:r>
          </a:p>
          <a:p>
            <a:r>
              <a:rPr lang="nl-BE" dirty="0"/>
              <a:t>Vorm:</a:t>
            </a:r>
          </a:p>
          <a:p>
            <a:pPr lvl="1"/>
            <a:r>
              <a:rPr lang="nl-BE" sz="2000" dirty="0"/>
              <a:t>SELECT * FROM A RIGHT JOIN B ON </a:t>
            </a:r>
            <a:r>
              <a:rPr lang="nl-BE" sz="2000" dirty="0" err="1"/>
              <a:t>A.Shared</a:t>
            </a:r>
            <a:r>
              <a:rPr lang="nl-BE" sz="2000" dirty="0"/>
              <a:t> = </a:t>
            </a:r>
            <a:r>
              <a:rPr lang="nl-BE" sz="2000" dirty="0" err="1"/>
              <a:t>B.Shared</a:t>
            </a:r>
            <a:r>
              <a:rPr lang="nl-BE" sz="2000" dirty="0"/>
              <a:t>;</a:t>
            </a:r>
          </a:p>
          <a:p>
            <a:pPr lvl="1"/>
            <a:r>
              <a:rPr lang="nl-BE" sz="2000" dirty="0"/>
              <a:t>SELECT * FROM A RIGHT JOIN B ON </a:t>
            </a:r>
            <a:r>
              <a:rPr lang="nl-BE" sz="2000" dirty="0" err="1"/>
              <a:t>A.Shared</a:t>
            </a:r>
            <a:r>
              <a:rPr lang="nl-BE" sz="2000" dirty="0"/>
              <a:t> = </a:t>
            </a:r>
            <a:r>
              <a:rPr lang="nl-BE" sz="2000" dirty="0" err="1"/>
              <a:t>B.Shared</a:t>
            </a:r>
            <a:r>
              <a:rPr lang="nl-BE" sz="2000" dirty="0"/>
              <a:t> WHERE </a:t>
            </a:r>
            <a:r>
              <a:rPr lang="nl-BE" sz="2000" dirty="0" err="1"/>
              <a:t>A.Shared</a:t>
            </a:r>
            <a:r>
              <a:rPr lang="nl-BE" sz="2000" dirty="0"/>
              <a:t> IS NULL;</a:t>
            </a:r>
          </a:p>
        </p:txBody>
      </p:sp>
      <p:grpSp>
        <p:nvGrpSpPr>
          <p:cNvPr id="3" name="Group 2">
            <a:extLst>
              <a:ext uri="{FF2B5EF4-FFF2-40B4-BE49-F238E27FC236}">
                <a16:creationId xmlns:a16="http://schemas.microsoft.com/office/drawing/2014/main" id="{FD35B05D-3628-0B01-286D-878D36025856}"/>
              </a:ext>
            </a:extLst>
          </p:cNvPr>
          <p:cNvGrpSpPr/>
          <p:nvPr/>
        </p:nvGrpSpPr>
        <p:grpSpPr>
          <a:xfrm>
            <a:off x="938581" y="4214191"/>
            <a:ext cx="4322862" cy="1839402"/>
            <a:chOff x="2301901" y="4668078"/>
            <a:chExt cx="4322862" cy="1839402"/>
          </a:xfrm>
        </p:grpSpPr>
        <p:sp>
          <p:nvSpPr>
            <p:cNvPr id="5" name="Oval 4">
              <a:extLst>
                <a:ext uri="{FF2B5EF4-FFF2-40B4-BE49-F238E27FC236}">
                  <a16:creationId xmlns:a16="http://schemas.microsoft.com/office/drawing/2014/main" id="{1E6E1D8B-0FD8-3D97-33C9-3C0A159374D0}"/>
                </a:ext>
              </a:extLst>
            </p:cNvPr>
            <p:cNvSpPr/>
            <p:nvPr/>
          </p:nvSpPr>
          <p:spPr>
            <a:xfrm>
              <a:off x="3925294" y="469855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04A50632-49A0-E710-814A-F2D6F34F3FA6}"/>
                </a:ext>
              </a:extLst>
            </p:cNvPr>
            <p:cNvSpPr/>
            <p:nvPr/>
          </p:nvSpPr>
          <p:spPr>
            <a:xfrm>
              <a:off x="2373464" y="4698558"/>
              <a:ext cx="2627906" cy="1808922"/>
            </a:xfrm>
            <a:prstGeom prst="ellipse">
              <a:avLst/>
            </a:prstGeom>
            <a:solidFill>
              <a:srgbClr val="FFFFFF">
                <a:alpha val="0"/>
              </a:srgb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7" name="TextBox 6">
              <a:extLst>
                <a:ext uri="{FF2B5EF4-FFF2-40B4-BE49-F238E27FC236}">
                  <a16:creationId xmlns:a16="http://schemas.microsoft.com/office/drawing/2014/main" id="{5037DFB7-0428-E793-C8A2-5C5844C6084C}"/>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DDCA81C0-0249-C5D6-A549-46C9E3B74FBB}"/>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grpSp>
        <p:nvGrpSpPr>
          <p:cNvPr id="14" name="Group 13">
            <a:extLst>
              <a:ext uri="{FF2B5EF4-FFF2-40B4-BE49-F238E27FC236}">
                <a16:creationId xmlns:a16="http://schemas.microsoft.com/office/drawing/2014/main" id="{05FB8AEA-7A08-2416-DF01-0D744C67679B}"/>
              </a:ext>
            </a:extLst>
          </p:cNvPr>
          <p:cNvGrpSpPr/>
          <p:nvPr/>
        </p:nvGrpSpPr>
        <p:grpSpPr>
          <a:xfrm>
            <a:off x="6035040" y="4229431"/>
            <a:ext cx="4322862" cy="1824162"/>
            <a:chOff x="3295813" y="4560736"/>
            <a:chExt cx="4322862" cy="1824162"/>
          </a:xfrm>
        </p:grpSpPr>
        <p:grpSp>
          <p:nvGrpSpPr>
            <p:cNvPr id="15" name="Group 14">
              <a:extLst>
                <a:ext uri="{FF2B5EF4-FFF2-40B4-BE49-F238E27FC236}">
                  <a16:creationId xmlns:a16="http://schemas.microsoft.com/office/drawing/2014/main" id="{311C0706-DDC2-6D36-818A-749F8276DAAE}"/>
                </a:ext>
              </a:extLst>
            </p:cNvPr>
            <p:cNvGrpSpPr/>
            <p:nvPr/>
          </p:nvGrpSpPr>
          <p:grpSpPr>
            <a:xfrm>
              <a:off x="3295813" y="4560736"/>
              <a:ext cx="4322862" cy="1824162"/>
              <a:chOff x="2301901" y="4668078"/>
              <a:chExt cx="4322862" cy="1824162"/>
            </a:xfrm>
          </p:grpSpPr>
          <p:sp>
            <p:nvSpPr>
              <p:cNvPr id="18" name="TextBox 17">
                <a:extLst>
                  <a:ext uri="{FF2B5EF4-FFF2-40B4-BE49-F238E27FC236}">
                    <a16:creationId xmlns:a16="http://schemas.microsoft.com/office/drawing/2014/main" id="{A41F4E7F-CD97-9F4D-DB6A-681296681889}"/>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19" name="TextBox 18">
                <a:extLst>
                  <a:ext uri="{FF2B5EF4-FFF2-40B4-BE49-F238E27FC236}">
                    <a16:creationId xmlns:a16="http://schemas.microsoft.com/office/drawing/2014/main" id="{8FC9BE87-3378-08E5-340B-DE6332738052}"/>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20" name="Oval 19">
                <a:extLst>
                  <a:ext uri="{FF2B5EF4-FFF2-40B4-BE49-F238E27FC236}">
                    <a16:creationId xmlns:a16="http://schemas.microsoft.com/office/drawing/2014/main" id="{70C084F3-DC55-6F1D-DF44-E25FA8192FEE}"/>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7" name="Oval 16">
                <a:extLst>
                  <a:ext uri="{FF2B5EF4-FFF2-40B4-BE49-F238E27FC236}">
                    <a16:creationId xmlns:a16="http://schemas.microsoft.com/office/drawing/2014/main" id="{7C20BF9E-E0F4-42E6-21A7-08DE9995827C}"/>
                  </a:ext>
                </a:extLst>
              </p:cNvPr>
              <p:cNvSpPr/>
              <p:nvPr/>
            </p:nvSpPr>
            <p:spPr>
              <a:xfrm>
                <a:off x="2373464" y="4683318"/>
                <a:ext cx="2627906" cy="1808922"/>
              </a:xfrm>
              <a:prstGeom prst="ellipse">
                <a:avLst/>
              </a:prstGeom>
              <a:solidFill>
                <a:schemeClr val="bg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16" name="Oval 15">
              <a:extLst>
                <a:ext uri="{FF2B5EF4-FFF2-40B4-BE49-F238E27FC236}">
                  <a16:creationId xmlns:a16="http://schemas.microsoft.com/office/drawing/2014/main" id="{C05F3BFF-A354-1EC5-66B7-802A3650F5C9}"/>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73537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Een FULL OUTER JOIN geeft alle rijen terug als er een overeenkomst is in een van beide tabellen. </a:t>
            </a:r>
          </a:p>
          <a:p>
            <a:r>
              <a:rPr lang="nl-NL" dirty="0"/>
              <a:t>Als er geen overeenkomst is, worden NULL-waarden ingevuld voor de ontbrekende kolommen aan beide zijden.</a:t>
            </a:r>
          </a:p>
          <a:p>
            <a:r>
              <a:rPr lang="nl-NL" dirty="0"/>
              <a:t>Vorm:</a:t>
            </a:r>
          </a:p>
          <a:p>
            <a:pPr lvl="1"/>
            <a:r>
              <a:rPr lang="nl-NL" dirty="0"/>
              <a:t>SELECT * FROM A FULL JOIN B ON </a:t>
            </a:r>
            <a:r>
              <a:rPr lang="nl-NL" dirty="0" err="1"/>
              <a:t>A.Shared</a:t>
            </a:r>
            <a:r>
              <a:rPr lang="nl-NL" dirty="0"/>
              <a:t> = </a:t>
            </a:r>
            <a:r>
              <a:rPr lang="nl-NL" dirty="0" err="1"/>
              <a:t>B.Shared</a:t>
            </a:r>
            <a:r>
              <a:rPr lang="nl-NL" dirty="0"/>
              <a:t>;</a:t>
            </a:r>
            <a:endParaRPr lang="nl-BE" dirty="0"/>
          </a:p>
        </p:txBody>
      </p:sp>
      <p:grpSp>
        <p:nvGrpSpPr>
          <p:cNvPr id="3" name="Group 2">
            <a:extLst>
              <a:ext uri="{FF2B5EF4-FFF2-40B4-BE49-F238E27FC236}">
                <a16:creationId xmlns:a16="http://schemas.microsoft.com/office/drawing/2014/main" id="{63744D75-F457-F6D8-2AF8-3ADEE22ECDA5}"/>
              </a:ext>
            </a:extLst>
          </p:cNvPr>
          <p:cNvGrpSpPr/>
          <p:nvPr/>
        </p:nvGrpSpPr>
        <p:grpSpPr>
          <a:xfrm>
            <a:off x="3498574" y="4285090"/>
            <a:ext cx="4322862" cy="1824162"/>
            <a:chOff x="3295813" y="4560736"/>
            <a:chExt cx="4322862" cy="1824162"/>
          </a:xfrm>
        </p:grpSpPr>
        <p:grpSp>
          <p:nvGrpSpPr>
            <p:cNvPr id="4" name="Group 3">
              <a:extLst>
                <a:ext uri="{FF2B5EF4-FFF2-40B4-BE49-F238E27FC236}">
                  <a16:creationId xmlns:a16="http://schemas.microsoft.com/office/drawing/2014/main" id="{34DEC077-2586-20BC-1496-EACEF85284E6}"/>
                </a:ext>
              </a:extLst>
            </p:cNvPr>
            <p:cNvGrpSpPr/>
            <p:nvPr/>
          </p:nvGrpSpPr>
          <p:grpSpPr>
            <a:xfrm>
              <a:off x="3295813" y="4560736"/>
              <a:ext cx="4322862" cy="1824162"/>
              <a:chOff x="2301901" y="4668078"/>
              <a:chExt cx="4322862" cy="1824162"/>
            </a:xfrm>
          </p:grpSpPr>
          <p:sp>
            <p:nvSpPr>
              <p:cNvPr id="7" name="TextBox 6">
                <a:extLst>
                  <a:ext uri="{FF2B5EF4-FFF2-40B4-BE49-F238E27FC236}">
                    <a16:creationId xmlns:a16="http://schemas.microsoft.com/office/drawing/2014/main" id="{09927855-40A8-C4CC-7E40-C859F1D757F6}"/>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E08379B7-4F12-0F07-AA02-CD6E46773174}"/>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9" name="Oval 8">
                <a:extLst>
                  <a:ext uri="{FF2B5EF4-FFF2-40B4-BE49-F238E27FC236}">
                    <a16:creationId xmlns:a16="http://schemas.microsoft.com/office/drawing/2014/main" id="{2A76D442-180E-0DE6-4F75-9F641DB4D02C}"/>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0" name="Oval 9">
                <a:extLst>
                  <a:ext uri="{FF2B5EF4-FFF2-40B4-BE49-F238E27FC236}">
                    <a16:creationId xmlns:a16="http://schemas.microsoft.com/office/drawing/2014/main" id="{3F11BBC4-2A55-DF53-3AA8-7E34BE62CB10}"/>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5" name="Oval 4">
              <a:extLst>
                <a:ext uri="{FF2B5EF4-FFF2-40B4-BE49-F238E27FC236}">
                  <a16:creationId xmlns:a16="http://schemas.microsoft.com/office/drawing/2014/main" id="{666D16A6-E1C3-433A-69D7-5F556DAA3C08}"/>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92539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a:t>
            </a:r>
            <a:r>
              <a:rPr lang="nl-BE" dirty="0" err="1"/>
              <a:t>Exclusive</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Alleen de rijen die uniek zijn voor beide tabellen worden opgehaald, dus rijen die niet overeenkomen tussen de twee tabellen. </a:t>
            </a:r>
          </a:p>
          <a:p>
            <a:r>
              <a:rPr lang="nl-NL" dirty="0"/>
              <a:t>Vorm:</a:t>
            </a:r>
          </a:p>
          <a:p>
            <a:pPr lvl="2"/>
            <a:r>
              <a:rPr lang="nl-NL" dirty="0"/>
              <a:t>SELECT * FROM A FULL JOIN B ON </a:t>
            </a:r>
            <a:r>
              <a:rPr lang="nl-NL" dirty="0" err="1"/>
              <a:t>A.Shared</a:t>
            </a:r>
            <a:r>
              <a:rPr lang="nl-NL" dirty="0"/>
              <a:t> = </a:t>
            </a:r>
            <a:r>
              <a:rPr lang="nl-NL" dirty="0" err="1"/>
              <a:t>B.Shared</a:t>
            </a:r>
            <a:r>
              <a:rPr lang="nl-NL" dirty="0"/>
              <a:t> WHERE </a:t>
            </a:r>
            <a:r>
              <a:rPr lang="nl-NL" dirty="0" err="1"/>
              <a:t>A.Shared</a:t>
            </a:r>
            <a:r>
              <a:rPr lang="nl-NL" dirty="0"/>
              <a:t> IS NULL OR </a:t>
            </a:r>
            <a:r>
              <a:rPr lang="nl-NL" dirty="0" err="1"/>
              <a:t>B.Shared</a:t>
            </a:r>
            <a:r>
              <a:rPr lang="nl-NL" dirty="0"/>
              <a:t> IS NULL;</a:t>
            </a:r>
          </a:p>
          <a:p>
            <a:pPr lvl="2"/>
            <a:r>
              <a:rPr lang="nl-NL" dirty="0"/>
              <a:t>In deze query voeren we een FULL JOIN uit op basis van een gemeenschappelijk veld en voegen we een voorwaarde toe in de WHERE-clausule. De voorwaarde zorgt ervoor dat alleen de rijen worden behouden waarvoor er geen overeenkomende waarden zijn in zowel A als B</a:t>
            </a:r>
            <a:endParaRPr lang="nl-BE" dirty="0"/>
          </a:p>
        </p:txBody>
      </p:sp>
      <p:pic>
        <p:nvPicPr>
          <p:cNvPr id="12" name="Picture 11">
            <a:extLst>
              <a:ext uri="{FF2B5EF4-FFF2-40B4-BE49-F238E27FC236}">
                <a16:creationId xmlns:a16="http://schemas.microsoft.com/office/drawing/2014/main" id="{AE8C3749-23E8-381A-DF33-CB5767FC59CA}"/>
              </a:ext>
            </a:extLst>
          </p:cNvPr>
          <p:cNvPicPr>
            <a:picLocks noChangeAspect="1"/>
          </p:cNvPicPr>
          <p:nvPr/>
        </p:nvPicPr>
        <p:blipFill>
          <a:blip r:embed="rId2"/>
          <a:stretch>
            <a:fillRect/>
          </a:stretch>
        </p:blipFill>
        <p:spPr>
          <a:xfrm>
            <a:off x="3596112" y="4456254"/>
            <a:ext cx="4303509" cy="1801469"/>
          </a:xfrm>
          <a:prstGeom prst="rect">
            <a:avLst/>
          </a:prstGeom>
        </p:spPr>
      </p:pic>
    </p:spTree>
    <p:extLst>
      <p:ext uri="{BB962C8B-B14F-4D97-AF65-F5344CB8AC3E}">
        <p14:creationId xmlns:p14="http://schemas.microsoft.com/office/powerpoint/2010/main" val="269441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0"/>
            <a:ext cx="10515600" cy="794204"/>
          </a:xfrm>
        </p:spPr>
        <p:txBody>
          <a:bodyPr/>
          <a:lstStyle/>
          <a:p>
            <a:r>
              <a:rPr lang="nl-BE" dirty="0"/>
              <a:t>SQL </a:t>
            </a:r>
            <a:r>
              <a:rPr lang="nl-BE" dirty="0" err="1"/>
              <a:t>Subquery</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82271" y="794205"/>
            <a:ext cx="11819614" cy="6063796"/>
          </a:xfrm>
        </p:spPr>
        <p:txBody>
          <a:bodyPr>
            <a:normAutofit fontScale="92500" lnSpcReduction="10000"/>
          </a:bodyPr>
          <a:lstStyle/>
          <a:p>
            <a:r>
              <a:rPr lang="nl-NL" dirty="0" err="1"/>
              <a:t>Subqueries</a:t>
            </a:r>
            <a:r>
              <a:rPr lang="nl-NL" dirty="0"/>
              <a:t> zijn een krachtige techniek waarmee je query's kunt schrijven die afhankelijk zijn van de resultaten van een andere query. </a:t>
            </a:r>
          </a:p>
          <a:p>
            <a:r>
              <a:rPr lang="nl-NL" dirty="0" err="1"/>
              <a:t>Subquery</a:t>
            </a:r>
            <a:r>
              <a:rPr lang="nl-NL" dirty="0"/>
              <a:t> in de WHERE-clausule:</a:t>
            </a:r>
          </a:p>
          <a:p>
            <a:pPr lvl="1"/>
            <a:r>
              <a:rPr lang="nl-NL" dirty="0"/>
              <a:t>Vorm:</a:t>
            </a:r>
          </a:p>
          <a:p>
            <a:pPr marL="914400" lvl="2" indent="0">
              <a:buNone/>
            </a:pPr>
            <a:r>
              <a:rPr lang="nl-NL" dirty="0"/>
              <a:t>SELECT Veld FROM A WHERE </a:t>
            </a:r>
            <a:r>
              <a:rPr lang="nl-NL" dirty="0" err="1"/>
              <a:t>ExterneID</a:t>
            </a:r>
            <a:r>
              <a:rPr lang="nl-NL" dirty="0"/>
              <a:t> IN (SELECT DISTINCT ID FROM B);</a:t>
            </a:r>
          </a:p>
          <a:p>
            <a:pPr lvl="2"/>
            <a:r>
              <a:rPr lang="nl-NL" dirty="0"/>
              <a:t>In deze query wordt de </a:t>
            </a:r>
            <a:r>
              <a:rPr lang="nl-NL" dirty="0" err="1"/>
              <a:t>subquery</a:t>
            </a:r>
            <a:r>
              <a:rPr lang="nl-NL" dirty="0"/>
              <a:t> binnen de haakjes uitgevoerd voordat de hoofdquery wordt uitgevoerd. De </a:t>
            </a:r>
            <a:r>
              <a:rPr lang="nl-NL" dirty="0" err="1"/>
              <a:t>subquery</a:t>
            </a:r>
            <a:r>
              <a:rPr lang="nl-NL" dirty="0"/>
              <a:t> selecteert unieke </a:t>
            </a:r>
            <a:r>
              <a:rPr lang="nl-NL" dirty="0" err="1"/>
              <a:t>ID's</a:t>
            </a:r>
            <a:r>
              <a:rPr lang="nl-NL" dirty="0"/>
              <a:t> uit de tabel B. De hoofdquery selecteert vervolgens de velden waarvan de </a:t>
            </a:r>
            <a:r>
              <a:rPr lang="nl-NL" dirty="0" err="1"/>
              <a:t>ExterneID</a:t>
            </a:r>
            <a:r>
              <a:rPr lang="nl-NL" dirty="0"/>
              <a:t> overeenkomt met de resultaten van de </a:t>
            </a:r>
            <a:r>
              <a:rPr lang="nl-NL" dirty="0" err="1"/>
              <a:t>subquery</a:t>
            </a:r>
            <a:r>
              <a:rPr lang="nl-NL" dirty="0"/>
              <a:t>.</a:t>
            </a:r>
          </a:p>
          <a:p>
            <a:r>
              <a:rPr lang="nl-NL" dirty="0" err="1"/>
              <a:t>Subquery</a:t>
            </a:r>
            <a:r>
              <a:rPr lang="nl-NL" dirty="0"/>
              <a:t> in de FROM-clausule:</a:t>
            </a:r>
          </a:p>
          <a:p>
            <a:pPr lvl="1"/>
            <a:r>
              <a:rPr lang="nl-NL" dirty="0"/>
              <a:t>Een andere plaats waar je </a:t>
            </a:r>
            <a:r>
              <a:rPr lang="nl-NL" dirty="0" err="1"/>
              <a:t>subquery's</a:t>
            </a:r>
            <a:r>
              <a:rPr lang="nl-NL" dirty="0"/>
              <a:t> kunt gebruiken, is in de FROM-clausule. Stel dat je het gemiddelde aantal bestellingen per klant wilt weten. Je kunt een </a:t>
            </a:r>
            <a:r>
              <a:rPr lang="nl-NL" dirty="0" err="1"/>
              <a:t>subquery</a:t>
            </a:r>
            <a:r>
              <a:rPr lang="nl-NL" dirty="0"/>
              <a:t> gebruiken om eerst het aantal bestellingen per klant te berekenen en vervolgens het gemiddelde van die aantallen te nemen.</a:t>
            </a:r>
          </a:p>
          <a:p>
            <a:pPr lvl="1"/>
            <a:r>
              <a:rPr lang="nl-NL" dirty="0"/>
              <a:t>Voorbeeld:</a:t>
            </a:r>
          </a:p>
          <a:p>
            <a:pPr marL="914400" lvl="2" indent="0">
              <a:buNone/>
            </a:pPr>
            <a:r>
              <a:rPr lang="nl-NL" dirty="0"/>
              <a:t>SELECT AVG(</a:t>
            </a:r>
            <a:r>
              <a:rPr lang="nl-NL" dirty="0" err="1"/>
              <a:t>AantalBestellingen</a:t>
            </a:r>
            <a:r>
              <a:rPr lang="nl-NL" dirty="0"/>
              <a:t>) FROM (SELECT </a:t>
            </a:r>
            <a:r>
              <a:rPr lang="nl-NL" dirty="0" err="1"/>
              <a:t>KlantID</a:t>
            </a:r>
            <a:r>
              <a:rPr lang="nl-NL" dirty="0"/>
              <a:t>, COUNT(*) AS </a:t>
            </a:r>
            <a:r>
              <a:rPr lang="nl-NL" dirty="0" err="1"/>
              <a:t>AantalBestellingen</a:t>
            </a:r>
            <a:r>
              <a:rPr lang="nl-NL" dirty="0"/>
              <a:t> FROM Bestellingen GROUP BY </a:t>
            </a:r>
            <a:r>
              <a:rPr lang="nl-NL" dirty="0" err="1"/>
              <a:t>KlantID</a:t>
            </a:r>
            <a:r>
              <a:rPr lang="nl-NL" dirty="0"/>
              <a:t>) AS </a:t>
            </a:r>
            <a:r>
              <a:rPr lang="nl-NL" dirty="0" err="1"/>
              <a:t>BestellingenPerKlant</a:t>
            </a:r>
            <a:r>
              <a:rPr lang="nl-NL" dirty="0"/>
              <a:t>;</a:t>
            </a:r>
          </a:p>
          <a:p>
            <a:pPr lvl="2"/>
            <a:r>
              <a:rPr lang="nl-NL" dirty="0"/>
              <a:t>Hier wordt de </a:t>
            </a:r>
            <a:r>
              <a:rPr lang="nl-NL" dirty="0" err="1"/>
              <a:t>subquery</a:t>
            </a:r>
            <a:r>
              <a:rPr lang="nl-NL" dirty="0"/>
              <a:t> binnen de haakjes gebruikt om eerst het aantal bestellingen per klant te berekenen met behulp van COUNT en GROUP BY. De hoofdquery berekent dan het gemiddelde van die aantallen.</a:t>
            </a:r>
            <a:endParaRPr lang="nl-BE" dirty="0"/>
          </a:p>
        </p:txBody>
      </p:sp>
    </p:spTree>
    <p:extLst>
      <p:ext uri="{BB962C8B-B14F-4D97-AF65-F5344CB8AC3E}">
        <p14:creationId xmlns:p14="http://schemas.microsoft.com/office/powerpoint/2010/main" val="388744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418" b="1841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Transactions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Transacties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transactie in SQL Server wordt </a:t>
            </a:r>
            <a:r>
              <a:rPr lang="nl-NL" b="1" dirty="0"/>
              <a:t>gebruikt</a:t>
            </a:r>
            <a:r>
              <a:rPr lang="nl-NL" dirty="0"/>
              <a:t> wanneer een reeks </a:t>
            </a:r>
            <a:r>
              <a:rPr lang="nl-NL" b="1" dirty="0"/>
              <a:t>SQL-instructies als één geheel </a:t>
            </a:r>
            <a:r>
              <a:rPr lang="nl-NL" dirty="0"/>
              <a:t>moeten worden uitgevoerd.</a:t>
            </a:r>
          </a:p>
          <a:p>
            <a:r>
              <a:rPr lang="nl-NL" dirty="0"/>
              <a:t>De transactie wordt </a:t>
            </a:r>
            <a:r>
              <a:rPr lang="nl-NL" b="1" dirty="0"/>
              <a:t>ofwel</a:t>
            </a:r>
            <a:r>
              <a:rPr lang="nl-NL" dirty="0"/>
              <a:t> volledig voltooid (</a:t>
            </a:r>
            <a:r>
              <a:rPr lang="nl-NL" b="1" dirty="0"/>
              <a:t>COMMIT</a:t>
            </a:r>
            <a:r>
              <a:rPr lang="nl-NL" dirty="0"/>
              <a:t>) </a:t>
            </a:r>
            <a:r>
              <a:rPr lang="nl-NL" b="1" dirty="0"/>
              <a:t>of</a:t>
            </a:r>
            <a:r>
              <a:rPr lang="nl-NL" dirty="0"/>
              <a:t> wordt volledig teruggedraaid (</a:t>
            </a:r>
            <a:r>
              <a:rPr lang="nl-NL" b="1" dirty="0"/>
              <a:t>ROLLBACK</a:t>
            </a:r>
            <a:r>
              <a:rPr lang="nl-NL" dirty="0"/>
              <a:t>). </a:t>
            </a:r>
          </a:p>
          <a:p>
            <a:r>
              <a:rPr lang="nl-NL" dirty="0"/>
              <a:t>Dit zorgt ervoor dat de database in een </a:t>
            </a:r>
            <a:r>
              <a:rPr lang="nl-NL" b="1" dirty="0"/>
              <a:t>consistente toestand</a:t>
            </a:r>
            <a:r>
              <a:rPr lang="nl-NL" dirty="0"/>
              <a:t> blijft, zelfs als er fouten optreden tijdens de uitvoering van de transactie.</a:t>
            </a:r>
          </a:p>
          <a:p>
            <a:r>
              <a:rPr lang="nl-NL" dirty="0"/>
              <a:t>We gebruiken 3 instructies om een transactie uit te voeren:</a:t>
            </a:r>
          </a:p>
          <a:p>
            <a:pPr lvl="1"/>
            <a:r>
              <a:rPr lang="nl-NL" dirty="0"/>
              <a:t>BEGIN TRANSACTION: </a:t>
            </a:r>
          </a:p>
          <a:p>
            <a:pPr lvl="2"/>
            <a:r>
              <a:rPr lang="nl-NL" dirty="0"/>
              <a:t>Hiermee start je een nieuwe transactie.</a:t>
            </a:r>
          </a:p>
          <a:p>
            <a:pPr lvl="1"/>
            <a:r>
              <a:rPr lang="nl-NL" dirty="0"/>
              <a:t>COMMIT: </a:t>
            </a:r>
          </a:p>
          <a:p>
            <a:pPr lvl="2"/>
            <a:r>
              <a:rPr lang="nl-NL" dirty="0"/>
              <a:t>Bevestigt de transactie. De wijzigingen worden permanent doorgevoerd in de database.</a:t>
            </a:r>
          </a:p>
          <a:p>
            <a:pPr lvl="1"/>
            <a:r>
              <a:rPr lang="nl-NL" dirty="0"/>
              <a:t>ROLLBACK: </a:t>
            </a:r>
          </a:p>
          <a:p>
            <a:pPr lvl="2"/>
            <a:r>
              <a:rPr lang="nl-NL" dirty="0"/>
              <a:t>Maakt alle wijzigingen in de transactie ongedaan, waardoor de database in de oorspronkelijke staat wordt hersteld.</a:t>
            </a:r>
            <a:endParaRPr lang="nl-BE" dirty="0"/>
          </a:p>
        </p:txBody>
      </p:sp>
    </p:spTree>
    <p:extLst>
      <p:ext uri="{BB962C8B-B14F-4D97-AF65-F5344CB8AC3E}">
        <p14:creationId xmlns:p14="http://schemas.microsoft.com/office/powerpoint/2010/main" val="9478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Voorbeeld van een transaction in een SQL script:</a:t>
            </a:r>
          </a:p>
          <a:p>
            <a:endParaRPr lang="nl-BE" dirty="0"/>
          </a:p>
          <a:p>
            <a:pPr marL="457200" lvl="1" indent="0">
              <a:buNone/>
            </a:pPr>
            <a:r>
              <a:rPr lang="nl-BE" dirty="0"/>
              <a:t>BEGIN TRANSACTION;</a:t>
            </a:r>
          </a:p>
          <a:p>
            <a:pPr marL="457200" lvl="1" indent="0">
              <a:buNone/>
            </a:pPr>
            <a:endParaRPr lang="nl-BE" dirty="0"/>
          </a:p>
          <a:p>
            <a:pPr marL="914400" lvl="2" indent="0">
              <a:buNone/>
            </a:pPr>
            <a:r>
              <a:rPr lang="nl-BE" dirty="0"/>
              <a:t>UPDATE rekeningen SET saldo = saldo – 100 WHERE rekeningnummer = '123';</a:t>
            </a:r>
          </a:p>
          <a:p>
            <a:pPr marL="914400" lvl="2" indent="0">
              <a:buNone/>
            </a:pPr>
            <a:r>
              <a:rPr lang="nl-BE" dirty="0"/>
              <a:t>UPDATE rekeningen SET saldo = saldo + 100 WHERE rekeningnummer = '456’;</a:t>
            </a:r>
          </a:p>
          <a:p>
            <a:pPr marL="914400" lvl="2" indent="0">
              <a:buNone/>
            </a:pPr>
            <a:r>
              <a:rPr lang="nl-BE" sz="3200" dirty="0"/>
              <a:t>…</a:t>
            </a:r>
            <a:endParaRPr lang="nl-BE" dirty="0"/>
          </a:p>
          <a:p>
            <a:pPr marL="914400" lvl="2" indent="0">
              <a:buNone/>
            </a:pPr>
            <a:endParaRPr lang="nl-BE" dirty="0"/>
          </a:p>
          <a:p>
            <a:pPr lvl="2">
              <a:buFont typeface="Wingdings" panose="05000000000000000000" pitchFamily="2" charset="2"/>
              <a:buChar char="n"/>
            </a:pPr>
            <a:r>
              <a:rPr lang="nl-BE" dirty="0"/>
              <a:t>Controleer of er fouten zijn opgetreden</a:t>
            </a:r>
          </a:p>
          <a:p>
            <a:pPr marL="914400" lvl="2" indent="0">
              <a:buNone/>
            </a:pPr>
            <a:r>
              <a:rPr lang="nl-BE" dirty="0"/>
              <a:t>IF @@ERROR = 0</a:t>
            </a:r>
          </a:p>
          <a:p>
            <a:pPr marL="914400" lvl="2" indent="0">
              <a:buNone/>
            </a:pPr>
            <a:r>
              <a:rPr lang="nl-BE" dirty="0"/>
              <a:t>	</a:t>
            </a:r>
            <a:r>
              <a:rPr lang="nl-BE" b="1" dirty="0"/>
              <a:t>COMMIT</a:t>
            </a:r>
            <a:r>
              <a:rPr lang="nl-BE" dirty="0"/>
              <a:t>;</a:t>
            </a:r>
          </a:p>
          <a:p>
            <a:pPr marL="914400" lvl="2" indent="0">
              <a:buNone/>
            </a:pPr>
            <a:r>
              <a:rPr lang="nl-BE" dirty="0"/>
              <a:t>ELSE</a:t>
            </a:r>
          </a:p>
          <a:p>
            <a:pPr marL="914400" lvl="2" indent="0">
              <a:buNone/>
            </a:pPr>
            <a:r>
              <a:rPr lang="nl-BE" dirty="0"/>
              <a:t>	</a:t>
            </a:r>
            <a:r>
              <a:rPr lang="nl-BE" b="1" dirty="0"/>
              <a:t>ROLLBACK</a:t>
            </a:r>
            <a:r>
              <a:rPr lang="nl-BE" dirty="0"/>
              <a:t>;</a:t>
            </a:r>
          </a:p>
        </p:txBody>
      </p:sp>
    </p:spTree>
    <p:extLst>
      <p:ext uri="{BB962C8B-B14F-4D97-AF65-F5344CB8AC3E}">
        <p14:creationId xmlns:p14="http://schemas.microsoft.com/office/powerpoint/2010/main" val="516503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fade">
                                      <p:cBhvr>
                                        <p:cTn id="31" dur="500"/>
                                        <p:tgtEl>
                                          <p:spTgt spid="3">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10" end="10"/>
                                            </p:txEl>
                                          </p:spTgt>
                                        </p:tgtEl>
                                        <p:attrNameLst>
                                          <p:attrName>style.visibility</p:attrName>
                                        </p:attrNameLst>
                                      </p:cBhvr>
                                      <p:to>
                                        <p:strVal val="visible"/>
                                      </p:to>
                                    </p:set>
                                    <p:animEffect transition="in" filter="fade">
                                      <p:cBhvr>
                                        <p:cTn id="34" dur="500"/>
                                        <p:tgtEl>
                                          <p:spTgt spid="3">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animEffect transition="in" filter="fade">
                                      <p:cBhvr>
                                        <p:cTn id="37" dur="500"/>
                                        <p:tgtEl>
                                          <p:spTgt spid="3">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2" end="12"/>
                                            </p:txEl>
                                          </p:spTgt>
                                        </p:tgtEl>
                                        <p:attrNameLst>
                                          <p:attrName>style.visibility</p:attrName>
                                        </p:attrNameLst>
                                      </p:cBhvr>
                                      <p:to>
                                        <p:strVal val="visible"/>
                                      </p:to>
                                    </p:set>
                                    <p:animEffect transition="in" filter="fade">
                                      <p:cBhvr>
                                        <p:cTn id="40"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9650"/>
            <a:ext cx="11363865" cy="5615437"/>
          </a:xfrm>
        </p:spPr>
        <p:txBody>
          <a:bodyPr>
            <a:normAutofit/>
          </a:bodyPr>
          <a:lstStyle/>
          <a:p>
            <a:r>
              <a:rPr lang="nl-NL" dirty="0"/>
              <a:t>SQL Server gebruikt standaard automatische transacties. </a:t>
            </a:r>
          </a:p>
          <a:p>
            <a:pPr lvl="1"/>
            <a:r>
              <a:rPr lang="nl-NL" dirty="0"/>
              <a:t>Als er geen expliciete transactie wordt gestart, wordt elke afzonderlijke SQL-instructie als een afzonderlijke transactie beschouwd. </a:t>
            </a:r>
          </a:p>
          <a:p>
            <a:pPr lvl="1"/>
            <a:r>
              <a:rPr lang="nl-NL" dirty="0"/>
              <a:t>Dit betekent dat als een enkele instructie mislukt, alleen die instructie wordt teruggedraaid.</a:t>
            </a:r>
          </a:p>
          <a:p>
            <a:r>
              <a:rPr lang="nl-NL" dirty="0"/>
              <a:t>Andere databases, zoals Oracle, gebruiken </a:t>
            </a:r>
            <a:r>
              <a:rPr lang="nl-NL" dirty="0" err="1"/>
              <a:t>session</a:t>
            </a:r>
            <a:r>
              <a:rPr lang="nl-NL" dirty="0"/>
              <a:t> transactions. </a:t>
            </a:r>
          </a:p>
          <a:p>
            <a:pPr lvl="1"/>
            <a:r>
              <a:rPr lang="nl-NL" dirty="0"/>
              <a:t>Een transactie wordt dan gekoppeld aan de sessie van de database. Bij een </a:t>
            </a:r>
            <a:r>
              <a:rPr lang="nl-NL" dirty="0" err="1"/>
              <a:t>commit</a:t>
            </a:r>
            <a:r>
              <a:rPr lang="nl-NL" dirty="0"/>
              <a:t> wordt alles </a:t>
            </a:r>
            <a:r>
              <a:rPr lang="nl-NL" dirty="0" err="1"/>
              <a:t>commited</a:t>
            </a:r>
            <a:r>
              <a:rPr lang="nl-NL" dirty="0"/>
              <a:t> sinds de aanvang van die sessie (of van de vorige </a:t>
            </a:r>
            <a:r>
              <a:rPr lang="nl-NL" dirty="0" err="1"/>
              <a:t>commit</a:t>
            </a:r>
            <a:r>
              <a:rPr lang="nl-NL" dirty="0"/>
              <a:t>). Bij een </a:t>
            </a:r>
            <a:r>
              <a:rPr lang="nl-NL" dirty="0" err="1"/>
              <a:t>commit</a:t>
            </a:r>
            <a:r>
              <a:rPr lang="nl-NL" dirty="0"/>
              <a:t> wordt automatisch een nieuwe transaction opgestart.</a:t>
            </a:r>
          </a:p>
          <a:p>
            <a:endParaRPr lang="nl-BE" dirty="0"/>
          </a:p>
        </p:txBody>
      </p:sp>
    </p:spTree>
    <p:extLst>
      <p:ext uri="{BB962C8B-B14F-4D97-AF65-F5344CB8AC3E}">
        <p14:creationId xmlns:p14="http://schemas.microsoft.com/office/powerpoint/2010/main" val="4182658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82" r="7882"/>
          <a:stretch/>
        </p:blipFill>
        <p:spPr>
          <a:xfrm>
            <a:off x="3523488" y="22789"/>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065569" cy="3204134"/>
          </a:xfrm>
        </p:spPr>
        <p:txBody>
          <a:bodyPr vert="horz" lIns="91440" tIns="45720" rIns="91440" bIns="45720" rtlCol="0" anchor="b">
            <a:normAutofit/>
          </a:bodyPr>
          <a:lstStyle/>
          <a:p>
            <a:pPr algn="ctr"/>
            <a:r>
              <a:rPr lang="en-US" sz="4800" b="1" dirty="0"/>
              <a:t>Views </a:t>
            </a:r>
            <a:br>
              <a:rPr lang="en-US" sz="4800" b="1" dirty="0"/>
            </a:br>
            <a:r>
              <a:rPr lang="en-US" sz="4800" b="1" dirty="0"/>
              <a:t>&amp; </a:t>
            </a:r>
            <a:br>
              <a:rPr lang="en-US" sz="4800" b="1" dirty="0"/>
            </a:br>
            <a:r>
              <a:rPr lang="en-US" sz="4800" b="1" dirty="0"/>
              <a:t>Stored procedures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459609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Views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view is een opgeslagen query waarmee je een virtuele tabel kunt maken. Het biedt een manier om complexe query's te vereenvoudigen en resultaten opnieuw te gebruiken. </a:t>
            </a:r>
          </a:p>
          <a:p>
            <a:r>
              <a:rPr lang="nl-BE" dirty="0"/>
              <a:t>We baseren een view op het resultaat van een SELECT query, maar die gebruikt wordt als een virtuele tabel.</a:t>
            </a:r>
          </a:p>
          <a:p>
            <a:r>
              <a:rPr lang="nl-BE" dirty="0"/>
              <a:t>Enkele voordelen van Views:</a:t>
            </a:r>
          </a:p>
          <a:p>
            <a:pPr lvl="1"/>
            <a:r>
              <a:rPr lang="nl-BE" dirty="0"/>
              <a:t>Complexe query's kunnen worden opgeslagen en later gewoon als een (virtuele) tabel worden geraadpleegd, al dan niet met WHERE clausule.</a:t>
            </a:r>
          </a:p>
          <a:p>
            <a:pPr lvl="1"/>
            <a:r>
              <a:rPr lang="nl-BE" dirty="0"/>
              <a:t>We kunnen tevens tabellen afschermen door enkel toegang te verlenen via views.</a:t>
            </a:r>
          </a:p>
          <a:p>
            <a:pPr lvl="1"/>
            <a:r>
              <a:rPr lang="nl-BE" dirty="0"/>
              <a:t>Views kunnen ook als bouwstenen worden gebruikt voor andere query's of views.</a:t>
            </a:r>
          </a:p>
        </p:txBody>
      </p:sp>
    </p:spTree>
    <p:extLst>
      <p:ext uri="{BB962C8B-B14F-4D97-AF65-F5344CB8AC3E}">
        <p14:creationId xmlns:p14="http://schemas.microsoft.com/office/powerpoint/2010/main" val="2569804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Views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maken een view aan met het </a:t>
            </a:r>
            <a:r>
              <a:rPr lang="nl-BE" b="1" dirty="0"/>
              <a:t>CREATE VIEW</a:t>
            </a:r>
            <a:r>
              <a:rPr lang="nl-BE" dirty="0"/>
              <a:t> statement.</a:t>
            </a:r>
          </a:p>
          <a:p>
            <a:pPr lvl="1"/>
            <a:r>
              <a:rPr lang="nl-BE" dirty="0"/>
              <a:t>Vorm:</a:t>
            </a:r>
          </a:p>
          <a:p>
            <a:pPr marL="914400" lvl="2" indent="0">
              <a:buNone/>
            </a:pPr>
            <a:r>
              <a:rPr lang="en-US" dirty="0"/>
              <a:t>CREATE VIEW </a:t>
            </a:r>
            <a:r>
              <a:rPr lang="en-US" dirty="0" err="1"/>
              <a:t>view_naam</a:t>
            </a:r>
            <a:r>
              <a:rPr lang="en-US" dirty="0"/>
              <a:t> AS</a:t>
            </a:r>
          </a:p>
          <a:p>
            <a:pPr marL="914400" lvl="2" indent="0">
              <a:buNone/>
            </a:pPr>
            <a:r>
              <a:rPr lang="en-US" dirty="0"/>
              <a:t>	SELECT kolom1, kolom2, ...</a:t>
            </a:r>
          </a:p>
          <a:p>
            <a:pPr marL="914400" lvl="2" indent="0">
              <a:buNone/>
            </a:pPr>
            <a:r>
              <a:rPr lang="en-US" dirty="0"/>
              <a:t>	FROM </a:t>
            </a:r>
            <a:r>
              <a:rPr lang="en-US" dirty="0" err="1"/>
              <a:t>tabel</a:t>
            </a:r>
            <a:endParaRPr lang="en-US" dirty="0"/>
          </a:p>
          <a:p>
            <a:pPr marL="914400" lvl="2" indent="0">
              <a:buNone/>
            </a:pPr>
            <a:r>
              <a:rPr lang="en-US" dirty="0"/>
              <a:t>	WHERE </a:t>
            </a:r>
            <a:r>
              <a:rPr lang="en-US" dirty="0" err="1"/>
              <a:t>voorwaarde</a:t>
            </a:r>
            <a:r>
              <a:rPr lang="en-US" dirty="0"/>
              <a:t>;</a:t>
            </a:r>
          </a:p>
          <a:p>
            <a:pPr lvl="2"/>
            <a:r>
              <a:rPr lang="nl-BE" dirty="0"/>
              <a:t>Gebruik:</a:t>
            </a:r>
          </a:p>
          <a:p>
            <a:pPr lvl="3"/>
            <a:r>
              <a:rPr lang="nl-BE" dirty="0"/>
              <a:t>We </a:t>
            </a:r>
            <a:r>
              <a:rPr lang="nl-BE" dirty="0" err="1"/>
              <a:t>creeeren</a:t>
            </a:r>
            <a:r>
              <a:rPr lang="nl-BE" dirty="0"/>
              <a:t> een view die we daarna kunnen aanspreken met zijn naam alsof het een tabel is.</a:t>
            </a:r>
          </a:p>
          <a:p>
            <a:pPr lvl="3"/>
            <a:r>
              <a:rPr lang="nl-BE" dirty="0"/>
              <a:t>Na het ‘CREATE VIEW’ commando schrijven we de query uit zoals de view eruit moet zien.</a:t>
            </a:r>
          </a:p>
          <a:p>
            <a:pPr lvl="3"/>
            <a:r>
              <a:rPr lang="nl-BE" dirty="0"/>
              <a:t>In de SELECT query van een view kunnen we ook werken met </a:t>
            </a:r>
            <a:r>
              <a:rPr lang="nl-BE" dirty="0" err="1"/>
              <a:t>joins</a:t>
            </a:r>
            <a:r>
              <a:rPr lang="nl-BE" dirty="0"/>
              <a:t>, aggregatiefuncties zoals SUM, COUNT, ….</a:t>
            </a:r>
          </a:p>
          <a:p>
            <a:pPr lvl="1"/>
            <a:r>
              <a:rPr lang="nl-BE" dirty="0"/>
              <a:t>We verwijderen een view met het </a:t>
            </a:r>
            <a:r>
              <a:rPr lang="nl-BE" b="1" dirty="0"/>
              <a:t>DROP VIEW</a:t>
            </a:r>
            <a:r>
              <a:rPr lang="nl-BE" dirty="0"/>
              <a:t> commando</a:t>
            </a:r>
          </a:p>
          <a:p>
            <a:pPr lvl="2"/>
            <a:r>
              <a:rPr lang="nl-BE" dirty="0"/>
              <a:t>Vorm:</a:t>
            </a:r>
          </a:p>
          <a:p>
            <a:pPr lvl="3"/>
            <a:r>
              <a:rPr lang="en-US" dirty="0"/>
              <a:t>DROP VIEW IF EXISTS </a:t>
            </a:r>
            <a:r>
              <a:rPr lang="en-US" dirty="0" err="1"/>
              <a:t>view_naam</a:t>
            </a:r>
            <a:r>
              <a:rPr lang="en-US" dirty="0"/>
              <a:t>;</a:t>
            </a:r>
            <a:endParaRPr lang="nl-BE" dirty="0"/>
          </a:p>
        </p:txBody>
      </p:sp>
    </p:spTree>
    <p:extLst>
      <p:ext uri="{BB962C8B-B14F-4D97-AF65-F5344CB8AC3E}">
        <p14:creationId xmlns:p14="http://schemas.microsoft.com/office/powerpoint/2010/main" val="2545546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
                                            <p:txEl>
                                              <p:pRg st="12" end="12"/>
                                            </p:txEl>
                                          </p:spTgt>
                                        </p:tgtEl>
                                        <p:attrNameLst>
                                          <p:attrName>style.visibility</p:attrName>
                                        </p:attrNameLst>
                                      </p:cBhvr>
                                      <p:to>
                                        <p:strVal val="visible"/>
                                      </p:to>
                                    </p:set>
                                    <p:animEffect transition="in" filter="fade">
                                      <p:cBhvr>
                                        <p:cTn id="57"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a:t>
            </a:r>
            <a:r>
              <a:rPr lang="nl-NL" dirty="0" err="1"/>
              <a:t>stored</a:t>
            </a:r>
            <a:r>
              <a:rPr lang="nl-NL" dirty="0"/>
              <a:t> procedure is een </a:t>
            </a:r>
            <a:r>
              <a:rPr lang="nl-NL" b="1" dirty="0"/>
              <a:t>vooraf geschreven set SQL-instructies</a:t>
            </a:r>
            <a:r>
              <a:rPr lang="nl-NL" dirty="0"/>
              <a:t> die opgeslagen is in de database. </a:t>
            </a:r>
          </a:p>
          <a:p>
            <a:r>
              <a:rPr lang="nl-NL" dirty="0"/>
              <a:t>Deze procedures kunnen </a:t>
            </a:r>
            <a:r>
              <a:rPr lang="nl-NL" b="1" dirty="0"/>
              <a:t>parameters</a:t>
            </a:r>
            <a:r>
              <a:rPr lang="nl-NL" dirty="0"/>
              <a:t> accepteren, logica uitvoeren en </a:t>
            </a:r>
            <a:r>
              <a:rPr lang="nl-NL" b="1" dirty="0"/>
              <a:t>resultaten teruggeven</a:t>
            </a:r>
            <a:r>
              <a:rPr lang="nl-NL" dirty="0"/>
              <a:t>. </a:t>
            </a:r>
          </a:p>
          <a:p>
            <a:r>
              <a:rPr lang="nl-NL" dirty="0"/>
              <a:t>Belangrijke Aspecten van Opgeslagen Procedures:</a:t>
            </a:r>
          </a:p>
          <a:p>
            <a:pPr lvl="1"/>
            <a:r>
              <a:rPr lang="nl-NL" b="1" dirty="0"/>
              <a:t>Herbruikbaarheid</a:t>
            </a:r>
            <a:r>
              <a:rPr lang="nl-NL" dirty="0"/>
              <a:t>: Opgeslagen procedures kunnen worden opgeroepen vanuit verschillende delen van een applicatie of database, waardoor ze herbruikbaar zijn.</a:t>
            </a:r>
          </a:p>
          <a:p>
            <a:pPr lvl="1"/>
            <a:r>
              <a:rPr lang="nl-NL" b="1" dirty="0"/>
              <a:t>Parameters</a:t>
            </a:r>
            <a:r>
              <a:rPr lang="nl-NL" dirty="0"/>
              <a:t>: Procedures kunnen parameters accepteren om dynamische waarden te verwerken en flexibiliteit toe te voegen.</a:t>
            </a:r>
          </a:p>
          <a:p>
            <a:pPr lvl="1"/>
            <a:r>
              <a:rPr lang="nl-NL" b="1" dirty="0"/>
              <a:t>Transaction Control</a:t>
            </a:r>
            <a:r>
              <a:rPr lang="nl-NL" dirty="0"/>
              <a:t>: Transactiebeheer kan worden opgenomen in opgeslagen procedures, waardoor het mogelijk is om meerdere SQL-instructies als één transactie uit te voeren.</a:t>
            </a:r>
          </a:p>
          <a:p>
            <a:pPr lvl="1"/>
            <a:r>
              <a:rPr lang="nl-NL" b="1" dirty="0"/>
              <a:t>Beveiliging</a:t>
            </a:r>
            <a:r>
              <a:rPr lang="nl-NL" dirty="0"/>
              <a:t>: Het gebruik van opgeslagen procedures kan de beveiliging verbeteren door directe toegang tot tabellen te vermijden en alleen toegang te verlenen via de procedures.</a:t>
            </a:r>
            <a:endParaRPr lang="nl-BE" dirty="0"/>
          </a:p>
        </p:txBody>
      </p:sp>
    </p:spTree>
    <p:extLst>
      <p:ext uri="{BB962C8B-B14F-4D97-AF65-F5344CB8AC3E}">
        <p14:creationId xmlns:p14="http://schemas.microsoft.com/office/powerpoint/2010/main" val="3785601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gebruiken CREATE PROCEDURE om een </a:t>
            </a:r>
            <a:r>
              <a:rPr lang="nl-BE" dirty="0" err="1"/>
              <a:t>stored</a:t>
            </a:r>
            <a:r>
              <a:rPr lang="nl-BE" dirty="0"/>
              <a:t> procedure aan te maken;</a:t>
            </a:r>
          </a:p>
          <a:p>
            <a:r>
              <a:rPr lang="nl-BE" dirty="0"/>
              <a:t>In een </a:t>
            </a:r>
            <a:r>
              <a:rPr lang="nl-BE" dirty="0" err="1"/>
              <a:t>stored</a:t>
            </a:r>
            <a:r>
              <a:rPr lang="nl-BE" dirty="0"/>
              <a:t> procedure kunnen we parameters declareren die we in de procedures kunnen gebruiken.</a:t>
            </a:r>
          </a:p>
          <a:p>
            <a:pPr lvl="1"/>
            <a:r>
              <a:rPr lang="nl-BE" dirty="0"/>
              <a:t>Vorm:</a:t>
            </a:r>
          </a:p>
          <a:p>
            <a:pPr lvl="2"/>
            <a:r>
              <a:rPr lang="en-IE" dirty="0"/>
              <a:t>CREATE PROCEDURE </a:t>
            </a:r>
            <a:r>
              <a:rPr lang="en-IE" dirty="0" err="1"/>
              <a:t>procedure_naam</a:t>
            </a:r>
            <a:r>
              <a:rPr lang="en-IE" dirty="0"/>
              <a:t> </a:t>
            </a:r>
          </a:p>
          <a:p>
            <a:pPr lvl="3"/>
            <a:r>
              <a:rPr lang="en-IE" sz="2000" dirty="0"/>
              <a:t>@parameter-naam datatype, </a:t>
            </a:r>
          </a:p>
          <a:p>
            <a:pPr lvl="3"/>
            <a:r>
              <a:rPr lang="en-IE" sz="2000" dirty="0"/>
              <a:t>@parameter-naam-n datatype ,</a:t>
            </a:r>
          </a:p>
          <a:p>
            <a:pPr lvl="3"/>
            <a:r>
              <a:rPr lang="en-IE" sz="2000" dirty="0"/>
              <a:t>….</a:t>
            </a:r>
          </a:p>
          <a:p>
            <a:pPr lvl="2"/>
            <a:r>
              <a:rPr lang="en-IE" dirty="0"/>
              <a:t>AS BEGIN</a:t>
            </a:r>
          </a:p>
          <a:p>
            <a:pPr lvl="3"/>
            <a:r>
              <a:rPr lang="en-IE" sz="2000" dirty="0"/>
              <a:t> -- SQL-</a:t>
            </a:r>
            <a:r>
              <a:rPr lang="en-IE" sz="2000" dirty="0" err="1"/>
              <a:t>instructies</a:t>
            </a:r>
            <a:r>
              <a:rPr lang="en-IE" sz="2000" dirty="0"/>
              <a:t> </a:t>
            </a:r>
            <a:r>
              <a:rPr lang="en-IE" sz="2000" dirty="0" err="1"/>
              <a:t>hier</a:t>
            </a:r>
            <a:r>
              <a:rPr lang="en-IE" sz="2000" dirty="0"/>
              <a:t> </a:t>
            </a:r>
          </a:p>
          <a:p>
            <a:pPr lvl="2"/>
            <a:r>
              <a:rPr lang="en-IE" dirty="0"/>
              <a:t>END;</a:t>
            </a:r>
          </a:p>
          <a:p>
            <a:pPr lvl="1"/>
            <a:r>
              <a:rPr lang="nl-BE" dirty="0"/>
              <a:t>Gebruik:</a:t>
            </a:r>
          </a:p>
          <a:p>
            <a:pPr lvl="2"/>
            <a:r>
              <a:rPr lang="nl-BE" dirty="0"/>
              <a:t>Met CREATE PROCEDURE maken we een </a:t>
            </a:r>
            <a:r>
              <a:rPr lang="nl-BE" dirty="0" err="1"/>
              <a:t>stored</a:t>
            </a:r>
            <a:r>
              <a:rPr lang="nl-BE" dirty="0"/>
              <a:t> procedure aan die we een naam geven.</a:t>
            </a:r>
          </a:p>
          <a:p>
            <a:pPr lvl="2"/>
            <a:r>
              <a:rPr lang="nl-BE" dirty="0"/>
              <a:t>Daarna hebben we de mogelijkheid om 1 of meerdere parameters te declareren.</a:t>
            </a:r>
          </a:p>
          <a:p>
            <a:pPr lvl="2"/>
            <a:r>
              <a:rPr lang="nl-BE" dirty="0"/>
              <a:t>Tussen het BEGIN en END statement kunnen we 1 of meerdere SQL instructies geven die uitgevoerd moeten worden wanneer we de </a:t>
            </a:r>
            <a:r>
              <a:rPr lang="nl-BE" dirty="0" err="1"/>
              <a:t>stored</a:t>
            </a:r>
            <a:r>
              <a:rPr lang="nl-BE" dirty="0"/>
              <a:t> procedure aanroepen.</a:t>
            </a:r>
          </a:p>
          <a:p>
            <a:pPr lvl="2"/>
            <a:endParaRPr lang="nl-BE" dirty="0"/>
          </a:p>
        </p:txBody>
      </p:sp>
    </p:spTree>
    <p:extLst>
      <p:ext uri="{BB962C8B-B14F-4D97-AF65-F5344CB8AC3E}">
        <p14:creationId xmlns:p14="http://schemas.microsoft.com/office/powerpoint/2010/main" val="10933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2" end="12"/>
                                            </p:txEl>
                                          </p:spTgt>
                                        </p:tgtEl>
                                        <p:attrNameLst>
                                          <p:attrName>style.visibility</p:attrName>
                                        </p:attrNameLst>
                                      </p:cBhvr>
                                      <p:to>
                                        <p:strVal val="visible"/>
                                      </p:to>
                                    </p:set>
                                    <p:animEffect transition="in" filter="fade">
                                      <p:cBhvr>
                                        <p:cTn id="53" dur="500"/>
                                        <p:tgtEl>
                                          <p:spTgt spid="6">
                                            <p:txEl>
                                              <p:pRg st="12" end="12"/>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normAutofit/>
          </a:bodyPr>
          <a:lstStyle/>
          <a:p>
            <a:r>
              <a:rPr lang="nl-BE" dirty="0"/>
              <a:t>SQL: Gebruik van een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kunnen een </a:t>
            </a:r>
            <a:r>
              <a:rPr lang="nl-BE" dirty="0" err="1"/>
              <a:t>stored</a:t>
            </a:r>
            <a:r>
              <a:rPr lang="nl-BE" dirty="0"/>
              <a:t> procedure aanroepen met het EXEC commando</a:t>
            </a:r>
          </a:p>
          <a:p>
            <a:pPr lvl="1"/>
            <a:r>
              <a:rPr lang="nl-BE" dirty="0"/>
              <a:t>Vorm:</a:t>
            </a:r>
          </a:p>
          <a:p>
            <a:pPr lvl="2"/>
            <a:r>
              <a:rPr lang="nl-NL" dirty="0"/>
              <a:t>EXEC </a:t>
            </a:r>
            <a:r>
              <a:rPr lang="nl-NL" dirty="0" err="1"/>
              <a:t>procedure_naam</a:t>
            </a:r>
            <a:r>
              <a:rPr lang="nl-NL" dirty="0"/>
              <a:t> @parameter1 = waarde1, @parameter2 = waarde2;</a:t>
            </a:r>
          </a:p>
          <a:p>
            <a:pPr lvl="1"/>
            <a:r>
              <a:rPr lang="nl-NL" dirty="0"/>
              <a:t>Gebruik </a:t>
            </a:r>
          </a:p>
          <a:p>
            <a:pPr lvl="2"/>
            <a:r>
              <a:rPr lang="nl-NL" dirty="0"/>
              <a:t>Met het EXEC commando roepen we de procedure aan. </a:t>
            </a:r>
          </a:p>
          <a:p>
            <a:pPr lvl="2"/>
            <a:r>
              <a:rPr lang="nl-NL" dirty="0"/>
              <a:t>We moeten er uiteraard wel voor zorgen dat we de parameters meegeven die de procedure verwacht.</a:t>
            </a:r>
          </a:p>
          <a:p>
            <a:r>
              <a:rPr lang="nl-NL" dirty="0"/>
              <a:t>Voorbeeld:</a:t>
            </a:r>
          </a:p>
          <a:p>
            <a:pPr lvl="1"/>
            <a:r>
              <a:rPr lang="nl-NL" dirty="0"/>
              <a:t>Procedure:</a:t>
            </a:r>
          </a:p>
          <a:p>
            <a:pPr marL="1371600" lvl="3" indent="0">
              <a:buNone/>
            </a:pPr>
            <a:r>
              <a:rPr lang="en-US" dirty="0"/>
              <a:t>CREATE PROCEDURE </a:t>
            </a:r>
            <a:r>
              <a:rPr lang="en-US" dirty="0" err="1"/>
              <a:t>GetKlantInfo</a:t>
            </a:r>
            <a:endParaRPr lang="en-US" dirty="0"/>
          </a:p>
          <a:p>
            <a:pPr marL="1371600" lvl="3" indent="0">
              <a:buNone/>
            </a:pPr>
            <a:r>
              <a:rPr lang="en-US" dirty="0"/>
              <a:t>	@KlantID int</a:t>
            </a:r>
          </a:p>
          <a:p>
            <a:pPr marL="1371600" lvl="3" indent="0">
              <a:buNone/>
            </a:pPr>
            <a:r>
              <a:rPr lang="en-US" dirty="0"/>
              <a:t>AS BEGIN</a:t>
            </a:r>
          </a:p>
          <a:p>
            <a:pPr marL="457200" lvl="1" indent="0">
              <a:buNone/>
            </a:pPr>
            <a:r>
              <a:rPr lang="en-US" sz="1800" dirty="0"/>
              <a:t>		SELECT * FROM </a:t>
            </a:r>
            <a:r>
              <a:rPr lang="en-US" sz="1800" dirty="0" err="1"/>
              <a:t>Klanten</a:t>
            </a:r>
            <a:r>
              <a:rPr lang="en-US" sz="1800" dirty="0"/>
              <a:t> WHERE </a:t>
            </a:r>
            <a:r>
              <a:rPr lang="en-US" sz="1800" dirty="0" err="1"/>
              <a:t>KlantID</a:t>
            </a:r>
            <a:r>
              <a:rPr lang="en-US" sz="1800" dirty="0"/>
              <a:t> = @KlantID;</a:t>
            </a:r>
          </a:p>
          <a:p>
            <a:pPr marL="1371600" lvl="3" indent="0">
              <a:buNone/>
            </a:pPr>
            <a:r>
              <a:rPr lang="en-US" dirty="0"/>
              <a:t>END;</a:t>
            </a:r>
            <a:endParaRPr lang="nl-NL" dirty="0"/>
          </a:p>
          <a:p>
            <a:pPr lvl="1"/>
            <a:r>
              <a:rPr lang="nl-NL" dirty="0"/>
              <a:t>Aanroep:</a:t>
            </a:r>
          </a:p>
          <a:p>
            <a:pPr marL="914400" lvl="2" indent="0">
              <a:buNone/>
            </a:pPr>
            <a:r>
              <a:rPr lang="en-IE" dirty="0"/>
              <a:t>	EXEC </a:t>
            </a:r>
            <a:r>
              <a:rPr lang="en-IE" dirty="0" err="1"/>
              <a:t>GetKlantInfo</a:t>
            </a:r>
            <a:r>
              <a:rPr lang="en-IE" dirty="0"/>
              <a:t> @KlantID = 123;</a:t>
            </a:r>
            <a:endParaRPr lang="nl-BE" dirty="0"/>
          </a:p>
          <a:p>
            <a:pPr lvl="1"/>
            <a:endParaRPr lang="nl-BE" dirty="0"/>
          </a:p>
        </p:txBody>
      </p:sp>
    </p:spTree>
    <p:extLst>
      <p:ext uri="{BB962C8B-B14F-4D97-AF65-F5344CB8AC3E}">
        <p14:creationId xmlns:p14="http://schemas.microsoft.com/office/powerpoint/2010/main" val="2794390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1" end="11"/>
                                            </p:txEl>
                                          </p:spTgt>
                                        </p:tgtEl>
                                        <p:attrNameLst>
                                          <p:attrName>style.visibility</p:attrName>
                                        </p:attrNameLst>
                                      </p:cBhvr>
                                      <p:to>
                                        <p:strVal val="visible"/>
                                      </p:to>
                                    </p:set>
                                    <p:animEffect transition="in" filter="fade">
                                      <p:cBhvr>
                                        <p:cTn id="52" dur="500"/>
                                        <p:tgtEl>
                                          <p:spTgt spid="6">
                                            <p:txEl>
                                              <p:pRg st="11" end="11"/>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6">
                                            <p:txEl>
                                              <p:pRg st="13" end="13"/>
                                            </p:txEl>
                                          </p:spTgt>
                                        </p:tgtEl>
                                        <p:attrNameLst>
                                          <p:attrName>style.visibility</p:attrName>
                                        </p:attrNameLst>
                                      </p:cBhvr>
                                      <p:to>
                                        <p:strVal val="visible"/>
                                      </p:to>
                                    </p:set>
                                    <p:animEffect transition="in" filter="fade">
                                      <p:cBhvr>
                                        <p:cTn id="60" dur="500"/>
                                        <p:tgtEl>
                                          <p:spTgt spid="6">
                                            <p:txEl>
                                              <p:pRg st="13" end="13"/>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6">
                                            <p:txEl>
                                              <p:pRg st="14" end="14"/>
                                            </p:txEl>
                                          </p:spTgt>
                                        </p:tgtEl>
                                        <p:attrNameLst>
                                          <p:attrName>style.visibility</p:attrName>
                                        </p:attrNameLst>
                                      </p:cBhvr>
                                      <p:to>
                                        <p:strVal val="visible"/>
                                      </p:to>
                                    </p:set>
                                    <p:animEffect transition="in" filter="fade">
                                      <p:cBhvr>
                                        <p:cTn id="65"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 wijzigen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kunnen een </a:t>
            </a:r>
            <a:r>
              <a:rPr lang="nl-BE" dirty="0" err="1"/>
              <a:t>stored</a:t>
            </a:r>
            <a:r>
              <a:rPr lang="nl-BE" dirty="0"/>
              <a:t> procedure </a:t>
            </a:r>
            <a:r>
              <a:rPr lang="nl-BE" dirty="0" err="1"/>
              <a:t>editeren</a:t>
            </a:r>
            <a:r>
              <a:rPr lang="nl-BE" dirty="0"/>
              <a:t> met het ALTER PROCEDURE statement.</a:t>
            </a:r>
          </a:p>
          <a:p>
            <a:pPr lvl="1"/>
            <a:r>
              <a:rPr lang="nl-BE" dirty="0"/>
              <a:t>Vorm:</a:t>
            </a:r>
          </a:p>
          <a:p>
            <a:pPr marL="914400" lvl="2" indent="0">
              <a:buNone/>
            </a:pPr>
            <a:r>
              <a:rPr lang="nl-NL" sz="1800" dirty="0"/>
              <a:t>ALTER PROCEDURE </a:t>
            </a:r>
            <a:r>
              <a:rPr lang="nl-NL" sz="1800" dirty="0" err="1"/>
              <a:t>procedure_naam</a:t>
            </a:r>
            <a:r>
              <a:rPr lang="nl-NL" sz="1800" dirty="0"/>
              <a:t> </a:t>
            </a:r>
          </a:p>
          <a:p>
            <a:pPr marL="1371600" lvl="3" indent="0">
              <a:buNone/>
            </a:pPr>
            <a:r>
              <a:rPr lang="nl-NL" dirty="0"/>
              <a:t>@nieuwe_parameter datatype,</a:t>
            </a:r>
          </a:p>
          <a:p>
            <a:pPr marL="1371600" lvl="3" indent="0">
              <a:buNone/>
            </a:pPr>
            <a:r>
              <a:rPr lang="nl-NL" dirty="0"/>
              <a:t>…</a:t>
            </a:r>
          </a:p>
          <a:p>
            <a:pPr marL="914400" lvl="2" indent="0">
              <a:buNone/>
            </a:pPr>
            <a:r>
              <a:rPr lang="nl-NL" sz="1800" dirty="0"/>
              <a:t>AS BEGIN </a:t>
            </a:r>
          </a:p>
          <a:p>
            <a:pPr marL="1371600" lvl="3" indent="0">
              <a:buNone/>
            </a:pPr>
            <a:r>
              <a:rPr lang="nl-NL" dirty="0"/>
              <a:t>-- Bijgewerkte SQL-instructies hier </a:t>
            </a:r>
          </a:p>
          <a:p>
            <a:pPr marL="914400" lvl="2" indent="0">
              <a:buNone/>
            </a:pPr>
            <a:r>
              <a:rPr lang="nl-NL" sz="1800" dirty="0"/>
              <a:t>END;</a:t>
            </a:r>
          </a:p>
          <a:p>
            <a:pPr lvl="1"/>
            <a:r>
              <a:rPr lang="nl-NL" dirty="0"/>
              <a:t>Gebruik</a:t>
            </a:r>
          </a:p>
          <a:p>
            <a:pPr lvl="2"/>
            <a:r>
              <a:rPr lang="nl-NL" dirty="0"/>
              <a:t>Met het ALTER PROCEDURE statement  kunnen we de hele procedure wijzigen. </a:t>
            </a:r>
          </a:p>
          <a:p>
            <a:pPr lvl="3">
              <a:buFont typeface="Wingdings" panose="05000000000000000000" pitchFamily="2" charset="2"/>
              <a:buChar char="Ø"/>
            </a:pPr>
            <a:r>
              <a:rPr lang="nl-NL" dirty="0"/>
              <a:t>Het is de bedoeling dat we de procedure in zijn geheel herschrijven en niet enkel de wijzigingen !</a:t>
            </a:r>
          </a:p>
          <a:p>
            <a:r>
              <a:rPr lang="nl-BE" dirty="0"/>
              <a:t>We kunnen een </a:t>
            </a:r>
            <a:r>
              <a:rPr lang="nl-BE" dirty="0" err="1"/>
              <a:t>stored</a:t>
            </a:r>
            <a:r>
              <a:rPr lang="nl-BE" dirty="0"/>
              <a:t> procedure verwijderen met het DROP PROCEDURE statement.</a:t>
            </a:r>
          </a:p>
          <a:p>
            <a:pPr lvl="1"/>
            <a:r>
              <a:rPr lang="nl-BE" dirty="0"/>
              <a:t>Vorm:</a:t>
            </a:r>
          </a:p>
          <a:p>
            <a:pPr marL="914400" lvl="2" indent="0">
              <a:buNone/>
            </a:pPr>
            <a:r>
              <a:rPr lang="en-US" dirty="0"/>
              <a:t>DROP PROCEDURE IF EXISTS </a:t>
            </a:r>
            <a:r>
              <a:rPr lang="en-US" dirty="0" err="1"/>
              <a:t>procedure_naam</a:t>
            </a:r>
            <a:r>
              <a:rPr lang="en-US" dirty="0"/>
              <a:t>;</a:t>
            </a:r>
            <a:endParaRPr lang="nl-BE" dirty="0"/>
          </a:p>
        </p:txBody>
      </p:sp>
    </p:spTree>
    <p:extLst>
      <p:ext uri="{BB962C8B-B14F-4D97-AF65-F5344CB8AC3E}">
        <p14:creationId xmlns:p14="http://schemas.microsoft.com/office/powerpoint/2010/main" val="2273118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Gebruik van een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fontScale="92500" lnSpcReduction="10000"/>
          </a:bodyPr>
          <a:lstStyle/>
          <a:p>
            <a:r>
              <a:rPr lang="nl-BE" dirty="0"/>
              <a:t>We kunnen in een </a:t>
            </a:r>
            <a:r>
              <a:rPr lang="nl-BE" dirty="0" err="1"/>
              <a:t>stored</a:t>
            </a:r>
            <a:r>
              <a:rPr lang="nl-BE" dirty="0"/>
              <a:t> procedure, net als in een programmeertaal, logica toevoegen binnen de </a:t>
            </a:r>
            <a:r>
              <a:rPr lang="nl-BE" dirty="0" err="1"/>
              <a:t>stored</a:t>
            </a:r>
            <a:r>
              <a:rPr lang="nl-BE" dirty="0"/>
              <a:t> procedure.</a:t>
            </a:r>
          </a:p>
          <a:p>
            <a:pPr lvl="1"/>
            <a:r>
              <a:rPr lang="nl-BE" dirty="0"/>
              <a:t>DECLARE:</a:t>
            </a:r>
          </a:p>
          <a:p>
            <a:pPr lvl="2"/>
            <a:r>
              <a:rPr lang="nl-NL" dirty="0"/>
              <a:t>DECLARE wordt gebruikt om variabelen te declareren in T-SQL (</a:t>
            </a:r>
            <a:r>
              <a:rPr lang="nl-NL" dirty="0" err="1"/>
              <a:t>Transact</a:t>
            </a:r>
            <a:r>
              <a:rPr lang="nl-NL" dirty="0"/>
              <a:t>-SQL), de querytaal die wordt gebruikt in Microsoft SQL Server. </a:t>
            </a:r>
          </a:p>
          <a:p>
            <a:pPr lvl="2"/>
            <a:r>
              <a:rPr lang="nl-NL" dirty="0"/>
              <a:t>Er kunnen variabelen worden gedefinieerd die je binnen de scope van een </a:t>
            </a:r>
            <a:r>
              <a:rPr lang="nl-NL" dirty="0" err="1"/>
              <a:t>stored</a:t>
            </a:r>
            <a:r>
              <a:rPr lang="nl-NL" dirty="0"/>
              <a:t> procedure kan gebruiken.  Dit is handig om tijdelijke opslagruimte te creëren voor waarden die je tijdens de uitvoering nodig hebt.</a:t>
            </a:r>
          </a:p>
          <a:p>
            <a:pPr lvl="2"/>
            <a:r>
              <a:rPr lang="nl-NL" dirty="0"/>
              <a:t>Je kunt variabelen van verschillende datatypen declareren, zoals INT, VARCHAR, DECIMAL,….</a:t>
            </a:r>
          </a:p>
          <a:p>
            <a:pPr lvl="2"/>
            <a:r>
              <a:rPr lang="nl-NL" dirty="0"/>
              <a:t>Voorbeeld:</a:t>
            </a:r>
          </a:p>
          <a:p>
            <a:pPr marL="1371600" lvl="3" indent="0">
              <a:buNone/>
            </a:pPr>
            <a:r>
              <a:rPr lang="nl-NL" dirty="0"/>
              <a:t>DECLARE @Leeftijd INT; 	</a:t>
            </a:r>
            <a:r>
              <a:rPr lang="nl-NL" dirty="0">
                <a:solidFill>
                  <a:schemeClr val="tx1">
                    <a:lumMod val="75000"/>
                    <a:lumOff val="25000"/>
                  </a:schemeClr>
                </a:solidFill>
              </a:rPr>
              <a:t>-- Declaratie van een INTEGER-variabele met de naam @Leeftijd</a:t>
            </a:r>
          </a:p>
          <a:p>
            <a:pPr marL="1371600" lvl="3" indent="0">
              <a:buNone/>
            </a:pPr>
            <a:r>
              <a:rPr lang="nl-NL" dirty="0"/>
              <a:t>SET @Leeftijd = 25; 	</a:t>
            </a:r>
            <a:r>
              <a:rPr lang="nl-NL" dirty="0">
                <a:solidFill>
                  <a:schemeClr val="tx1">
                    <a:lumMod val="75000"/>
                    <a:lumOff val="25000"/>
                  </a:schemeClr>
                </a:solidFill>
              </a:rPr>
              <a:t>-- Toewijzing van een waarde aan de variabele</a:t>
            </a:r>
          </a:p>
          <a:p>
            <a:pPr marL="1371600" lvl="3" indent="0">
              <a:buNone/>
            </a:pPr>
            <a:r>
              <a:rPr lang="nl-NL" dirty="0"/>
              <a:t>PRINT 'De leeftijd is: ' + CAST(@Leeftijd AS NVARCHAR(10));</a:t>
            </a:r>
          </a:p>
          <a:p>
            <a:pPr lvl="1"/>
            <a:r>
              <a:rPr lang="nl-BE" dirty="0"/>
              <a:t>EXEC:</a:t>
            </a:r>
          </a:p>
          <a:p>
            <a:pPr lvl="2"/>
            <a:r>
              <a:rPr lang="nl-BE" dirty="0"/>
              <a:t>De EXEC-instructie wordt gebruikt om een opgeslagen procedure of een dynamische SQL-opdracht uit te voeren.</a:t>
            </a:r>
          </a:p>
          <a:p>
            <a:pPr lvl="2"/>
            <a:r>
              <a:rPr lang="nl-BE" dirty="0"/>
              <a:t>Voorbeeld:</a:t>
            </a:r>
          </a:p>
          <a:p>
            <a:pPr marL="1371600" lvl="3" indent="0">
              <a:buNone/>
            </a:pPr>
            <a:r>
              <a:rPr lang="nl-BE" dirty="0"/>
              <a:t>DECLARE @StoredProcNaam NVARCHAR(50) = '</a:t>
            </a:r>
            <a:r>
              <a:rPr lang="nl-BE" dirty="0" err="1"/>
              <a:t>UwOpgeslagenProcedure</a:t>
            </a:r>
            <a:r>
              <a:rPr lang="nl-BE" dirty="0"/>
              <a:t>';</a:t>
            </a:r>
          </a:p>
          <a:p>
            <a:pPr marL="1371600" lvl="3" indent="0">
              <a:buNone/>
            </a:pPr>
            <a:r>
              <a:rPr lang="nl-BE" dirty="0"/>
              <a:t>EXEC @StoredProcNaam;	</a:t>
            </a:r>
          </a:p>
          <a:p>
            <a:pPr lvl="1"/>
            <a:endParaRPr lang="nl-BE" dirty="0"/>
          </a:p>
        </p:txBody>
      </p:sp>
    </p:spTree>
    <p:extLst>
      <p:ext uri="{BB962C8B-B14F-4D97-AF65-F5344CB8AC3E}">
        <p14:creationId xmlns:p14="http://schemas.microsoft.com/office/powerpoint/2010/main" val="1923584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11" end="11"/>
                                            </p:txEl>
                                          </p:spTgt>
                                        </p:tgtEl>
                                        <p:attrNameLst>
                                          <p:attrName>style.visibility</p:attrName>
                                        </p:attrNameLst>
                                      </p:cBhvr>
                                      <p:to>
                                        <p:strVal val="visible"/>
                                      </p:to>
                                    </p:set>
                                    <p:animEffect transition="in" filter="fade">
                                      <p:cBhvr>
                                        <p:cTn id="52" dur="500"/>
                                        <p:tgtEl>
                                          <p:spTgt spid="6">
                                            <p:txEl>
                                              <p:pRg st="11" end="11"/>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Use</a:t>
            </a:r>
            <a:r>
              <a:rPr lang="nl-BE" dirty="0"/>
              <a:t> of a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5775" y="716540"/>
            <a:ext cx="11039475" cy="5960485"/>
          </a:xfrm>
        </p:spPr>
        <p:txBody>
          <a:bodyPr>
            <a:normAutofit fontScale="85000" lnSpcReduction="20000"/>
          </a:bodyPr>
          <a:lstStyle/>
          <a:p>
            <a:r>
              <a:rPr lang="nl-BE" dirty="0"/>
              <a:t>WHILE-lus: Voer een reeks instructies uit zolang een voorwaarde waar is.</a:t>
            </a:r>
          </a:p>
          <a:p>
            <a:pPr lvl="1"/>
            <a:r>
              <a:rPr lang="nl-BE" dirty="0"/>
              <a:t>BEGIN...END-blok: Definieer een blok code dat moet worden uitgevoerd.</a:t>
            </a:r>
          </a:p>
          <a:p>
            <a:pPr lvl="1"/>
            <a:r>
              <a:rPr lang="nl-BE" dirty="0"/>
              <a:t>Vorm:</a:t>
            </a:r>
          </a:p>
          <a:p>
            <a:pPr marL="914400" lvl="2" indent="0">
              <a:buNone/>
            </a:pPr>
            <a:r>
              <a:rPr lang="nl-BE" dirty="0"/>
              <a:t>DECLARE @Teller INT = 1;</a:t>
            </a:r>
          </a:p>
          <a:p>
            <a:pPr marL="914400" lvl="2" indent="0">
              <a:buNone/>
            </a:pPr>
            <a:r>
              <a:rPr lang="nl-BE" dirty="0"/>
              <a:t>WHILE @Teller &lt;= 10</a:t>
            </a:r>
          </a:p>
          <a:p>
            <a:pPr marL="914400" lvl="2" indent="0">
              <a:buNone/>
            </a:pPr>
            <a:r>
              <a:rPr lang="nl-BE" dirty="0"/>
              <a:t>BEGIN</a:t>
            </a:r>
          </a:p>
          <a:p>
            <a:pPr marL="1371600" lvl="3" indent="0">
              <a:buNone/>
            </a:pPr>
            <a:r>
              <a:rPr lang="nl-BE" dirty="0"/>
              <a:t>PRINT 'Iteratie: ' + CAST(@Teller AS VARCHAR(5));</a:t>
            </a:r>
          </a:p>
          <a:p>
            <a:pPr marL="1371600" lvl="3" indent="0">
              <a:buNone/>
            </a:pPr>
            <a:r>
              <a:rPr lang="nl-BE" dirty="0"/>
              <a:t>SET @Teller = @Teller + 1;</a:t>
            </a:r>
          </a:p>
          <a:p>
            <a:pPr marL="914400" lvl="2" indent="0">
              <a:buNone/>
            </a:pPr>
            <a:r>
              <a:rPr lang="nl-BE" dirty="0"/>
              <a:t>END;</a:t>
            </a:r>
          </a:p>
          <a:p>
            <a:pPr lvl="1"/>
            <a:r>
              <a:rPr lang="nl-BE" dirty="0"/>
              <a:t>Cursor:</a:t>
            </a:r>
          </a:p>
          <a:p>
            <a:pPr lvl="2"/>
            <a:r>
              <a:rPr lang="nl-BE" dirty="0"/>
              <a:t>Gebruik een cursor om door een </a:t>
            </a:r>
            <a:r>
              <a:rPr lang="nl-BE" dirty="0" err="1"/>
              <a:t>resultaatset</a:t>
            </a:r>
            <a:r>
              <a:rPr lang="nl-BE" dirty="0"/>
              <a:t> te itereren, rij voor rij.</a:t>
            </a:r>
          </a:p>
          <a:p>
            <a:pPr lvl="2"/>
            <a:r>
              <a:rPr lang="nl-BE" dirty="0"/>
              <a:t>Voorbeeld:</a:t>
            </a:r>
          </a:p>
          <a:p>
            <a:pPr marL="1371600" lvl="3" indent="0">
              <a:buNone/>
            </a:pPr>
            <a:r>
              <a:rPr lang="nl-BE" sz="1600" dirty="0"/>
              <a:t>DECLARE </a:t>
            </a:r>
            <a:r>
              <a:rPr lang="nl-BE" sz="1600" dirty="0" err="1"/>
              <a:t>MijnCursor</a:t>
            </a:r>
            <a:r>
              <a:rPr lang="nl-BE" sz="1600" dirty="0"/>
              <a:t> CURSOR FOR</a:t>
            </a:r>
          </a:p>
          <a:p>
            <a:pPr marL="1371600" lvl="3" indent="0">
              <a:buNone/>
            </a:pPr>
            <a:r>
              <a:rPr lang="nl-BE" sz="1600" dirty="0"/>
              <a:t>SELECT Kolom1, Kolom2 FROM </a:t>
            </a:r>
            <a:r>
              <a:rPr lang="nl-BE" sz="1600" dirty="0" err="1"/>
              <a:t>MijnTabel</a:t>
            </a:r>
            <a:r>
              <a:rPr lang="nl-BE" sz="1600" dirty="0"/>
              <a:t>;</a:t>
            </a:r>
          </a:p>
          <a:p>
            <a:pPr marL="1371600" lvl="3" indent="0">
              <a:buNone/>
            </a:pPr>
            <a:r>
              <a:rPr lang="nl-BE" sz="1600" dirty="0"/>
              <a:t>OPEN </a:t>
            </a:r>
            <a:r>
              <a:rPr lang="nl-BE" sz="1600" dirty="0" err="1"/>
              <a:t>MijnCursor</a:t>
            </a:r>
            <a:r>
              <a:rPr lang="nl-BE" sz="1600" dirty="0"/>
              <a:t>;</a:t>
            </a:r>
          </a:p>
          <a:p>
            <a:pPr marL="1371600" lvl="3" indent="0">
              <a:buNone/>
            </a:pPr>
            <a:r>
              <a:rPr lang="nl-BE" sz="1600" dirty="0"/>
              <a:t>FETCH NEXT FROM </a:t>
            </a:r>
            <a:r>
              <a:rPr lang="nl-BE" sz="1600" dirty="0" err="1"/>
              <a:t>MijnCursor</a:t>
            </a:r>
            <a:r>
              <a:rPr lang="nl-BE" sz="1600" dirty="0"/>
              <a:t> INTO @Var1, @Var2;</a:t>
            </a:r>
          </a:p>
          <a:p>
            <a:pPr marL="1371600" lvl="3" indent="0">
              <a:buNone/>
            </a:pPr>
            <a:r>
              <a:rPr lang="nl-BE" sz="1600" dirty="0"/>
              <a:t>WHILE @@FETCH_STATUS = 0</a:t>
            </a:r>
          </a:p>
          <a:p>
            <a:pPr marL="1371600" lvl="3" indent="0">
              <a:buNone/>
            </a:pPr>
            <a:r>
              <a:rPr lang="nl-BE" sz="1600" dirty="0"/>
              <a:t>BEGIN</a:t>
            </a:r>
          </a:p>
          <a:p>
            <a:pPr marL="1828800" lvl="4" indent="0">
              <a:buNone/>
            </a:pPr>
            <a:r>
              <a:rPr lang="nl-BE" sz="1600" dirty="0"/>
              <a:t>-- Uw logica hier met gebruik van @Var1 en @Var2</a:t>
            </a:r>
          </a:p>
          <a:p>
            <a:pPr marL="1828800" lvl="4" indent="0">
              <a:buNone/>
            </a:pPr>
            <a:r>
              <a:rPr lang="nl-BE" sz="1600" dirty="0"/>
              <a:t>FETCH NEXT FROM </a:t>
            </a:r>
            <a:r>
              <a:rPr lang="nl-BE" sz="1600" dirty="0" err="1"/>
              <a:t>MijnCursor</a:t>
            </a:r>
            <a:r>
              <a:rPr lang="nl-BE" sz="1600" dirty="0"/>
              <a:t> INTO @Var1, @Var2;</a:t>
            </a:r>
          </a:p>
          <a:p>
            <a:pPr marL="1371600" lvl="3" indent="0">
              <a:buNone/>
            </a:pPr>
            <a:r>
              <a:rPr lang="nl-BE" sz="1600" dirty="0"/>
              <a:t>END;</a:t>
            </a:r>
          </a:p>
          <a:p>
            <a:pPr marL="1371600" lvl="3" indent="0">
              <a:buNone/>
            </a:pPr>
            <a:r>
              <a:rPr lang="nl-BE" sz="1600" dirty="0"/>
              <a:t>CLOSE </a:t>
            </a:r>
            <a:r>
              <a:rPr lang="nl-BE" sz="1600" dirty="0" err="1"/>
              <a:t>MijnCursor</a:t>
            </a:r>
            <a:r>
              <a:rPr lang="nl-BE" sz="1600" dirty="0"/>
              <a:t>;</a:t>
            </a:r>
          </a:p>
          <a:p>
            <a:pPr marL="1371600" lvl="3" indent="0">
              <a:buNone/>
            </a:pPr>
            <a:r>
              <a:rPr lang="nl-BE" sz="1600" dirty="0"/>
              <a:t>DEALLOCATE </a:t>
            </a:r>
            <a:r>
              <a:rPr lang="nl-BE" sz="1600" dirty="0" err="1"/>
              <a:t>MijnCursor</a:t>
            </a:r>
            <a:r>
              <a:rPr lang="nl-BE" sz="1600" dirty="0"/>
              <a:t>;</a:t>
            </a:r>
          </a:p>
        </p:txBody>
      </p:sp>
    </p:spTree>
    <p:extLst>
      <p:ext uri="{BB962C8B-B14F-4D97-AF65-F5344CB8AC3E}">
        <p14:creationId xmlns:p14="http://schemas.microsoft.com/office/powerpoint/2010/main" val="795396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7" end="17"/>
                                            </p:txEl>
                                          </p:spTgt>
                                        </p:tgtEl>
                                        <p:attrNameLst>
                                          <p:attrName>style.visibility</p:attrName>
                                        </p:attrNameLst>
                                      </p:cBhvr>
                                      <p:to>
                                        <p:strVal val="visible"/>
                                      </p:to>
                                    </p:set>
                                    <p:animEffect transition="in" filter="fade">
                                      <p:cBhvr>
                                        <p:cTn id="58" dur="500"/>
                                        <p:tgtEl>
                                          <p:spTgt spid="6">
                                            <p:txEl>
                                              <p:pRg st="17" end="17"/>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8" end="18"/>
                                            </p:txEl>
                                          </p:spTgt>
                                        </p:tgtEl>
                                        <p:attrNameLst>
                                          <p:attrName>style.visibility</p:attrName>
                                        </p:attrNameLst>
                                      </p:cBhvr>
                                      <p:to>
                                        <p:strVal val="visible"/>
                                      </p:to>
                                    </p:set>
                                    <p:animEffect transition="in" filter="fade">
                                      <p:cBhvr>
                                        <p:cTn id="61" dur="500"/>
                                        <p:tgtEl>
                                          <p:spTgt spid="6">
                                            <p:txEl>
                                              <p:pRg st="18" end="18"/>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9" end="19"/>
                                            </p:txEl>
                                          </p:spTgt>
                                        </p:tgtEl>
                                        <p:attrNameLst>
                                          <p:attrName>style.visibility</p:attrName>
                                        </p:attrNameLst>
                                      </p:cBhvr>
                                      <p:to>
                                        <p:strVal val="visible"/>
                                      </p:to>
                                    </p:set>
                                    <p:animEffect transition="in" filter="fade">
                                      <p:cBhvr>
                                        <p:cTn id="64" dur="500"/>
                                        <p:tgtEl>
                                          <p:spTgt spid="6">
                                            <p:txEl>
                                              <p:pRg st="19" end="19"/>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20" end="20"/>
                                            </p:txEl>
                                          </p:spTgt>
                                        </p:tgtEl>
                                        <p:attrNameLst>
                                          <p:attrName>style.visibility</p:attrName>
                                        </p:attrNameLst>
                                      </p:cBhvr>
                                      <p:to>
                                        <p:strVal val="visible"/>
                                      </p:to>
                                    </p:set>
                                    <p:animEffect transition="in" filter="fade">
                                      <p:cBhvr>
                                        <p:cTn id="67" dur="500"/>
                                        <p:tgtEl>
                                          <p:spTgt spid="6">
                                            <p:txEl>
                                              <p:pRg st="20" end="2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21" end="21"/>
                                            </p:txEl>
                                          </p:spTgt>
                                        </p:tgtEl>
                                        <p:attrNameLst>
                                          <p:attrName>style.visibility</p:attrName>
                                        </p:attrNameLst>
                                      </p:cBhvr>
                                      <p:to>
                                        <p:strVal val="visible"/>
                                      </p:to>
                                    </p:set>
                                    <p:animEffect transition="in" filter="fade">
                                      <p:cBhvr>
                                        <p:cTn id="70" dur="500"/>
                                        <p:tgtEl>
                                          <p:spTgt spid="6">
                                            <p:txEl>
                                              <p:pRg st="21" end="21"/>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2" end="22"/>
                                            </p:txEl>
                                          </p:spTgt>
                                        </p:tgtEl>
                                        <p:attrNameLst>
                                          <p:attrName>style.visibility</p:attrName>
                                        </p:attrNameLst>
                                      </p:cBhvr>
                                      <p:to>
                                        <p:strVal val="visible"/>
                                      </p:to>
                                    </p:set>
                                    <p:animEffect transition="in" filter="fade">
                                      <p:cBhvr>
                                        <p:cTn id="73" dur="500"/>
                                        <p:tgtEl>
                                          <p:spTgt spid="6">
                                            <p:txEl>
                                              <p:pRg st="22" end="2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Use</a:t>
            </a:r>
            <a:r>
              <a:rPr lang="nl-BE" dirty="0"/>
              <a:t> of a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Foutafhandeling:</a:t>
            </a:r>
          </a:p>
          <a:p>
            <a:pPr lvl="1"/>
            <a:r>
              <a:rPr lang="nl-BE" dirty="0"/>
              <a:t>Gebruik TRY...CATCH-blokken voor foutafhandeling.</a:t>
            </a:r>
          </a:p>
          <a:p>
            <a:pPr lvl="1"/>
            <a:r>
              <a:rPr lang="nl-BE" dirty="0"/>
              <a:t>Vorm:</a:t>
            </a:r>
          </a:p>
          <a:p>
            <a:pPr lvl="2"/>
            <a:r>
              <a:rPr lang="nl-BE" dirty="0"/>
              <a:t>BEGIN TRY</a:t>
            </a:r>
          </a:p>
          <a:p>
            <a:pPr lvl="2"/>
            <a:r>
              <a:rPr lang="nl-BE" dirty="0"/>
              <a:t>    -- Uw code die een fout kan veroorzaken</a:t>
            </a:r>
          </a:p>
          <a:p>
            <a:pPr lvl="2"/>
            <a:r>
              <a:rPr lang="nl-BE" dirty="0"/>
              <a:t>END TRY</a:t>
            </a:r>
          </a:p>
          <a:p>
            <a:pPr lvl="2"/>
            <a:r>
              <a:rPr lang="nl-BE" dirty="0"/>
              <a:t>BEGIN CATCH</a:t>
            </a:r>
          </a:p>
          <a:p>
            <a:pPr lvl="3"/>
            <a:r>
              <a:rPr lang="nl-BE" dirty="0"/>
              <a:t> -- Behandel de fout</a:t>
            </a:r>
          </a:p>
          <a:p>
            <a:pPr lvl="3"/>
            <a:r>
              <a:rPr lang="nl-BE" dirty="0"/>
              <a:t>PRINT 'Er is een fout opgetreden: ' + ERROR_MESSAGE();</a:t>
            </a:r>
          </a:p>
          <a:p>
            <a:pPr lvl="2"/>
            <a:r>
              <a:rPr lang="nl-BE" dirty="0"/>
              <a:t>END CATCH;</a:t>
            </a:r>
          </a:p>
          <a:p>
            <a:r>
              <a:rPr lang="nl-BE" dirty="0"/>
              <a:t>Gebruik BEGIN TRANSACTION, COMMIT en ROLLBACK-instructies voor transactiebeheer.</a:t>
            </a:r>
          </a:p>
          <a:p>
            <a:pPr lvl="1"/>
            <a:r>
              <a:rPr lang="nl-BE" dirty="0"/>
              <a:t>Vorm</a:t>
            </a:r>
          </a:p>
          <a:p>
            <a:pPr lvl="2"/>
            <a:r>
              <a:rPr lang="nl-BE" dirty="0"/>
              <a:t>BEGIN TRANSACTION;</a:t>
            </a:r>
          </a:p>
          <a:p>
            <a:pPr lvl="3"/>
            <a:r>
              <a:rPr lang="nl-BE" dirty="0"/>
              <a:t>-- Uw </a:t>
            </a:r>
            <a:r>
              <a:rPr lang="nl-BE" dirty="0" err="1"/>
              <a:t>transactionele</a:t>
            </a:r>
            <a:r>
              <a:rPr lang="nl-BE" dirty="0"/>
              <a:t> code</a:t>
            </a:r>
          </a:p>
          <a:p>
            <a:pPr lvl="2"/>
            <a:r>
              <a:rPr lang="nl-BE" dirty="0"/>
              <a:t>COMMIT; -- of ROLLBACK om wijzigingen ongedaan te maken</a:t>
            </a:r>
          </a:p>
        </p:txBody>
      </p:sp>
    </p:spTree>
    <p:extLst>
      <p:ext uri="{BB962C8B-B14F-4D97-AF65-F5344CB8AC3E}">
        <p14:creationId xmlns:p14="http://schemas.microsoft.com/office/powerpoint/2010/main" val="3965021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animEffect transition="in" filter="fade">
                                      <p:cBhvr>
                                        <p:cTn id="7" dur="500"/>
                                        <p:tgtEl>
                                          <p:spTgt spid="6">
                                            <p:txEl>
                                              <p:pRg st="10" end="1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1" end="11"/>
                                            </p:txEl>
                                          </p:spTgt>
                                        </p:tgtEl>
                                        <p:attrNameLst>
                                          <p:attrName>style.visibility</p:attrName>
                                        </p:attrNameLst>
                                      </p:cBhvr>
                                      <p:to>
                                        <p:strVal val="visible"/>
                                      </p:to>
                                    </p:set>
                                    <p:animEffect transition="in" filter="fade">
                                      <p:cBhvr>
                                        <p:cTn id="10" dur="500"/>
                                        <p:tgtEl>
                                          <p:spTgt spid="6">
                                            <p:txEl>
                                              <p:pRg st="11" end="1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12" end="12"/>
                                            </p:txEl>
                                          </p:spTgt>
                                        </p:tgtEl>
                                        <p:attrNameLst>
                                          <p:attrName>style.visibility</p:attrName>
                                        </p:attrNameLst>
                                      </p:cBhvr>
                                      <p:to>
                                        <p:strVal val="visible"/>
                                      </p:to>
                                    </p:set>
                                    <p:animEffect transition="in" filter="fade">
                                      <p:cBhvr>
                                        <p:cTn id="13" dur="500"/>
                                        <p:tgtEl>
                                          <p:spTgt spid="6">
                                            <p:txEl>
                                              <p:pRg st="12" end="1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13" end="13"/>
                                            </p:txEl>
                                          </p:spTgt>
                                        </p:tgtEl>
                                        <p:attrNameLst>
                                          <p:attrName>style.visibility</p:attrName>
                                        </p:attrNameLst>
                                      </p:cBhvr>
                                      <p:to>
                                        <p:strVal val="visible"/>
                                      </p:to>
                                    </p:set>
                                    <p:animEffect transition="in" filter="fade">
                                      <p:cBhvr>
                                        <p:cTn id="16" dur="500"/>
                                        <p:tgtEl>
                                          <p:spTgt spid="6">
                                            <p:txEl>
                                              <p:pRg st="13" end="1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14" end="14"/>
                                            </p:txEl>
                                          </p:spTgt>
                                        </p:tgtEl>
                                        <p:attrNameLst>
                                          <p:attrName>style.visibility</p:attrName>
                                        </p:attrNameLst>
                                      </p:cBhvr>
                                      <p:to>
                                        <p:strVal val="visible"/>
                                      </p:to>
                                    </p:set>
                                    <p:animEffect transition="in" filter="fade">
                                      <p:cBhvr>
                                        <p:cTn id="1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Use</a:t>
            </a:r>
            <a:r>
              <a:rPr lang="nl-BE" dirty="0"/>
              <a:t> of a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Gebruik CASE voor conditionele logica.</a:t>
            </a:r>
          </a:p>
          <a:p>
            <a:pPr lvl="1"/>
            <a:r>
              <a:rPr lang="nl-BE" dirty="0"/>
              <a:t>Vorm</a:t>
            </a:r>
          </a:p>
          <a:p>
            <a:pPr marL="914400" lvl="2" indent="0">
              <a:buNone/>
            </a:pPr>
            <a:r>
              <a:rPr lang="nl-BE" sz="1800" dirty="0"/>
              <a:t>DECLARE @Status INT = 2;</a:t>
            </a:r>
          </a:p>
          <a:p>
            <a:pPr marL="914400" lvl="2" indent="0">
              <a:buNone/>
            </a:pPr>
            <a:r>
              <a:rPr lang="nl-BE" sz="1800" dirty="0"/>
              <a:t>SELECT Kolom1, Kolom2,</a:t>
            </a:r>
          </a:p>
          <a:p>
            <a:pPr lvl="3"/>
            <a:r>
              <a:rPr lang="nl-BE" dirty="0" err="1"/>
              <a:t>StatusBeschrijving</a:t>
            </a:r>
            <a:r>
              <a:rPr lang="nl-BE" dirty="0"/>
              <a:t> = CASE</a:t>
            </a:r>
          </a:p>
          <a:p>
            <a:pPr marL="1828800" lvl="4" indent="0">
              <a:buNone/>
            </a:pPr>
            <a:r>
              <a:rPr lang="nl-BE" dirty="0"/>
              <a:t>WHEN @Status = 1 THEN 'Actief'</a:t>
            </a:r>
          </a:p>
          <a:p>
            <a:pPr marL="1828800" lvl="4" indent="0">
              <a:buNone/>
            </a:pPr>
            <a:r>
              <a:rPr lang="nl-BE" dirty="0"/>
              <a:t>WHEN @Status = 2 THEN 'Inactief'</a:t>
            </a:r>
          </a:p>
          <a:p>
            <a:pPr marL="1828800" lvl="4" indent="0">
              <a:buNone/>
            </a:pPr>
            <a:r>
              <a:rPr lang="nl-BE" dirty="0"/>
              <a:t>ELSE 'Onbekend'</a:t>
            </a:r>
          </a:p>
          <a:p>
            <a:pPr marL="1371600" lvl="3" indent="0">
              <a:buNone/>
            </a:pPr>
            <a:r>
              <a:rPr lang="nl-BE" dirty="0"/>
              <a:t>END</a:t>
            </a:r>
          </a:p>
          <a:p>
            <a:pPr marL="914400" lvl="2" indent="0">
              <a:buNone/>
            </a:pPr>
            <a:r>
              <a:rPr lang="nl-BE" sz="1800" dirty="0"/>
              <a:t>FROM </a:t>
            </a:r>
            <a:r>
              <a:rPr lang="nl-BE" sz="1800" dirty="0" err="1"/>
              <a:t>MijnTabel</a:t>
            </a:r>
            <a:r>
              <a:rPr lang="nl-BE" sz="1800" dirty="0"/>
              <a:t>;</a:t>
            </a:r>
          </a:p>
        </p:txBody>
      </p:sp>
    </p:spTree>
    <p:extLst>
      <p:ext uri="{BB962C8B-B14F-4D97-AF65-F5344CB8AC3E}">
        <p14:creationId xmlns:p14="http://schemas.microsoft.com/office/powerpoint/2010/main" val="2224638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1754</TotalTime>
  <Words>11753</Words>
  <Application>Microsoft Office PowerPoint</Application>
  <PresentationFormat>Widescreen</PresentationFormat>
  <Paragraphs>1425</Paragraphs>
  <Slides>103</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103</vt:i4>
      </vt:variant>
    </vt:vector>
  </HeadingPairs>
  <TitlesOfParts>
    <vt:vector size="108" baseType="lpstr">
      <vt:lpstr>Arial</vt:lpstr>
      <vt:lpstr>Calibri</vt:lpstr>
      <vt:lpstr>Calibri Light</vt:lpstr>
      <vt:lpstr>Wingdings</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 1</vt:lpstr>
      <vt:lpstr>Labo 2</vt:lpstr>
      <vt:lpstr>Labo =&gt; Opdracht !</vt:lpstr>
      <vt:lpstr>Labo 1 Oplossing </vt:lpstr>
      <vt:lpstr>Labo 2 Oplossing </vt:lpstr>
      <vt:lpstr>SQL </vt:lpstr>
      <vt:lpstr>Wat is SQL ?</vt:lpstr>
      <vt:lpstr>Een beetje SQL geschiedenis</vt:lpstr>
      <vt:lpstr>Structuur van de SQL taal</vt:lpstr>
      <vt:lpstr>Structuur van de SQL taal</vt:lpstr>
      <vt:lpstr>Datatypes in SQL</vt:lpstr>
      <vt:lpstr>Datatypes in SQL: Numeriek</vt:lpstr>
      <vt:lpstr>Datatypes in SQL: Numeriek</vt:lpstr>
      <vt:lpstr>Datatypes in SQL: werken met tekst</vt:lpstr>
      <vt:lpstr>Datatypes in SQL: werken met tekst</vt:lpstr>
      <vt:lpstr>Datatypes in SQL: werken met tekst</vt:lpstr>
      <vt:lpstr>Datatypes in SQL: Datum- en Tijd</vt:lpstr>
      <vt:lpstr>Datatypes in SQL: Datum- en Tijd</vt:lpstr>
      <vt:lpstr>Datatypes in SQL: Datum- en Tijd</vt:lpstr>
      <vt:lpstr>Datatypes in SQL: Binaire Data</vt:lpstr>
      <vt:lpstr>Datatypes in SQL: Binaire Data</vt:lpstr>
      <vt:lpstr>Datatypes in SQL: andere datatypes</vt:lpstr>
      <vt:lpstr>Werken met SQL </vt:lpstr>
      <vt:lpstr>SQL: Select</vt:lpstr>
      <vt:lpstr>SQL: Select WHERE </vt:lpstr>
      <vt:lpstr>SQL: Select WHERE</vt:lpstr>
      <vt:lpstr>SQL: Select WHERE</vt:lpstr>
      <vt:lpstr>SQL: Select functies</vt:lpstr>
      <vt:lpstr>SQL: Select functies</vt:lpstr>
      <vt:lpstr>SQL: Indelen en sorteren bij SELECT</vt:lpstr>
      <vt:lpstr>SQL: Indelen en sorteren bij SELECT</vt:lpstr>
      <vt:lpstr>SQL: Indelen en sorteren bij SELECT</vt:lpstr>
      <vt:lpstr>SQL: Insert</vt:lpstr>
      <vt:lpstr>SQL: Update </vt:lpstr>
      <vt:lpstr>SQL: Delete</vt:lpstr>
      <vt:lpstr>Labo</vt:lpstr>
      <vt:lpstr>Labo</vt:lpstr>
      <vt:lpstr>Creatie van de database </vt:lpstr>
      <vt:lpstr>SQL: Creatie van de database</vt:lpstr>
      <vt:lpstr>SQL: Constraints toevoegen</vt:lpstr>
      <vt:lpstr>SQL: Constraints toevoegen</vt:lpstr>
      <vt:lpstr>SQL: Indexen toevoegen</vt:lpstr>
      <vt:lpstr>SQL: Indexen toevoegen</vt:lpstr>
      <vt:lpstr>SQL: Opmerkingen bij de tabel creatie</vt:lpstr>
      <vt:lpstr>SQL: Verwijderen van tabellen en indexen</vt:lpstr>
      <vt:lpstr>SQL: kolommen verwijderen uit een tabel</vt:lpstr>
      <vt:lpstr>Labo</vt:lpstr>
      <vt:lpstr>Combineren van tabellen</vt:lpstr>
      <vt:lpstr>SQL Joins</vt:lpstr>
      <vt:lpstr>SQL Joins: Inner join</vt:lpstr>
      <vt:lpstr>SQL Joins: Left join</vt:lpstr>
      <vt:lpstr>SQL Joins: Exclusieve Left join</vt:lpstr>
      <vt:lpstr>SQL Joins: Right join</vt:lpstr>
      <vt:lpstr>SQL Joins: Full Outer join</vt:lpstr>
      <vt:lpstr>SQL Joins: Exclusive Full Outer join</vt:lpstr>
      <vt:lpstr>SQL Subquery</vt:lpstr>
      <vt:lpstr>Transactions</vt:lpstr>
      <vt:lpstr>SQL: Transacties</vt:lpstr>
      <vt:lpstr>SQL: Transacties</vt:lpstr>
      <vt:lpstr>SQL: Transacties</vt:lpstr>
      <vt:lpstr>Views  &amp;  Stored procedures</vt:lpstr>
      <vt:lpstr>SQL: Views</vt:lpstr>
      <vt:lpstr>SQL: Views</vt:lpstr>
      <vt:lpstr>SQL: Stored procedure</vt:lpstr>
      <vt:lpstr>SQL: Stored procedure</vt:lpstr>
      <vt:lpstr>SQL: Gebruik van een Stored procedure</vt:lpstr>
      <vt:lpstr>SQL: Stored procedure wijzigen</vt:lpstr>
      <vt:lpstr>SQL: Gebruik van een stored procedure</vt:lpstr>
      <vt:lpstr>SQL: Use of a stored procedure</vt:lpstr>
      <vt:lpstr>SQL: Use of a stored procedure</vt:lpstr>
      <vt:lpstr>SQL: Use of a stored procedure</vt:lpstr>
      <vt:lpstr>SQL: Triggered Stored procedure</vt:lpstr>
      <vt:lpstr>SQL: Soorten triggers</vt:lpstr>
      <vt:lpstr>Labo</vt:lpstr>
      <vt:lpstr>Labo =&gt; Opdracht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76</cp:revision>
  <dcterms:created xsi:type="dcterms:W3CDTF">2020-06-11T13:52:31Z</dcterms:created>
  <dcterms:modified xsi:type="dcterms:W3CDTF">2023-12-04T15:53:09Z</dcterms:modified>
</cp:coreProperties>
</file>